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DM Serif Display" charset="1" panose="00000000000000000000"/>
      <p:regular r:id="rId24"/>
    </p:embeddedFont>
    <p:embeddedFont>
      <p:font typeface="Open Sauce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uce Bold Italics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Dataset about DataCamp courses and tracks to analyze learning patterns</a:t>
            </a:r>
          </a:p>
          <a:p>
            <a:r>
              <a:rPr lang="en-US"/>
              <a:t>2. Main Files: COURSES &amp; ALL_TRACKS</a:t>
            </a:r>
          </a:p>
          <a:p>
            <a:r>
              <a:rPr lang="en-US"/>
              <a:t>3. Mapping Files: TECH_MAPPING &amp; TOPIC_MAPPING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BRONZE schema created</a:t>
            </a:r>
          </a:p>
          <a:p>
            <a:r>
              <a:rPr lang="en-US"/>
              <a:t>2. Internal Stage created for loading CSVs</a:t>
            </a:r>
          </a:p>
          <a:p>
            <a:r>
              <a:rPr lang="en-US"/>
              <a:t>3. CSV File Format created</a:t>
            </a:r>
          </a:p>
          <a:p>
            <a:r>
              <a:rPr lang="en-US"/>
              <a:t>4. 4 tables created for the CSVs</a:t>
            </a:r>
          </a:p>
          <a:p>
            <a:r>
              <a:rPr lang="en-US"/>
              <a:t>5. Executed 4 COPY INTO commands</a:t>
            </a:r>
          </a:p>
          <a:p>
            <a:r>
              <a:rPr lang="en-US"/>
              <a:t>6. Data validation for accuracy and errors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ERD architecture design - STAR schema</a:t>
            </a:r>
          </a:p>
          <a:p>
            <a:r>
              <a:rPr lang="en-US"/>
              <a:t>2. 17 tables: 2 Fact Tables, 10 Dimension Tables, 4 Bridge Tables, and 1 Audit Table</a:t>
            </a:r>
          </a:p>
          <a:p>
            <a:r>
              <a:rPr lang="en-US"/>
              <a:t>3. 13 sequences for ID columns in Fact and Dimension Tables</a:t>
            </a:r>
          </a:p>
          <a:p>
            <a:r>
              <a:rPr lang="en-US"/>
              <a:t>4. Surrogate Keys (SK) created to replace raw primary keys from Bronze tables</a:t>
            </a:r>
          </a:p>
          <a:p>
            <a:r>
              <a:rPr lang="en-US"/>
              <a:t>5. Table data population with complex INSERT queries with data transformations (excluding Audit Table)</a:t>
            </a:r>
          </a:p>
          <a:p>
            <a:r>
              <a:rPr lang="en-US"/>
              <a:t>6. Data validation to verify clean data insertion into Silver tables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Instructional Effort:</a:t>
            </a:r>
          </a:p>
          <a:p>
            <a:r>
              <a:rPr lang="en-US"/>
              <a:t>Identify programming languages needing the most instructional effort (time, chapters, exercises, videos).</a:t>
            </a:r>
          </a:p>
          <a:p>
            <a:r>
              <a:rPr lang="en-US"/>
              <a:t>   - Silver tables: FACT_COURSE_SNAPSHOT_SILVER, DIM_PROGRAMMING_LANGUAGE, DIM_DIFFICULTY, DIM_COURSE.</a:t>
            </a:r>
          </a:p>
          <a:p>
            <a:r>
              <a:rPr lang="en-US"/>
              <a:t/>
            </a:r>
          </a:p>
          <a:p>
            <a:r>
              <a:rPr lang="en-US"/>
              <a:t>2. Track-level Summary:</a:t>
            </a:r>
          </a:p>
          <a:p>
            <a:r>
              <a:rPr lang="en-US"/>
              <a:t>Summarize total learning content (time, chapters, exercises, videos) and course count for each career or skill track.</a:t>
            </a:r>
          </a:p>
          <a:p>
            <a:r>
              <a:rPr lang="en-US"/>
              <a:t>   - Silver tables: BRIDGE_COURSE_TRACK, DIM_TRACK, FACT_COURSE_SNAPSHOT_SILVER, DIM_COURSE.</a:t>
            </a:r>
          </a:p>
          <a:p>
            <a:r>
              <a:rPr lang="en-US"/>
              <a:t/>
            </a:r>
          </a:p>
          <a:p>
            <a:r>
              <a:rPr lang="en-US"/>
              <a:t>3. Course Difficulty:</a:t>
            </a:r>
          </a:p>
          <a:p>
            <a:r>
              <a:rPr lang="en-US"/>
              <a:t>Analyze the distribution of courses across difficulty levels and identify which level provides the most learning content.</a:t>
            </a:r>
          </a:p>
          <a:p>
            <a:r>
              <a:rPr lang="en-US"/>
              <a:t>   - Silver tables: FACT_COURSE_SNAPSHOT_SILVER, DIM_COURSE, DIM_DIFFICULTY.</a:t>
            </a:r>
          </a:p>
          <a:p>
            <a:r>
              <a:rPr lang="en-US"/>
              <a:t/>
            </a:r>
          </a:p>
          <a:p>
            <a:r>
              <a:rPr lang="en-US"/>
              <a:t>Additionally, it includes tasks to:</a:t>
            </a:r>
          </a:p>
          <a:p>
            <a:r>
              <a:rPr lang="en-US"/>
              <a:t>- Create a new GOLD schema with three dynamic tables that automatically update from SILVER tables.</a:t>
            </a:r>
          </a:p>
          <a:p>
            <a:r>
              <a:rPr lang="en-US"/>
              <a:t>- Establish an Audit Table in the GOLD schema for log tracking.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New stage created in Gold schema</a:t>
            </a:r>
          </a:p>
          <a:p>
            <a:r>
              <a:rPr lang="en-US"/>
              <a:t>2. Python script (with Streamlit library) created for visualizing data from Gold table's result sets in various graphs</a:t>
            </a:r>
          </a:p>
          <a:p>
            <a:r>
              <a:rPr lang="en-US"/>
              <a:t>3. Python file uploaded to new stage</a:t>
            </a:r>
          </a:p>
          <a:p>
            <a:r>
              <a:rPr lang="en-US"/>
              <a:t>4. Streamlit Object created (in SnowSQL) referencing the Stage and Python file</a:t>
            </a:r>
          </a:p>
          <a:p>
            <a:r>
              <a:rPr lang="en-US"/>
              <a:t>5. Open Streamlit Dashboard in Snowflake and view the required graphs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Result Set Tables</a:t>
            </a:r>
          </a:p>
          <a:p>
            <a:r>
              <a:rPr lang="en-US"/>
              <a:t>2. Bar graph Visualizations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Before Loading New Data:</a:t>
            </a:r>
          </a:p>
          <a:p>
            <a:r>
              <a:rPr lang="en-US"/>
              <a:t>  - Perform a quick check on Silver &amp; Gold tables</a:t>
            </a:r>
          </a:p>
          <a:p>
            <a:r>
              <a:rPr lang="en-US"/>
              <a:t>  - Create two Stored Procedures to load data into sAT and gAT tables, and view row counts</a:t>
            </a:r>
          </a:p>
          <a:p>
            <a:r>
              <a:rPr lang="en-US"/>
              <a:t/>
            </a:r>
          </a:p>
          <a:p>
            <a:r>
              <a:rPr lang="en-US"/>
              <a:t>2. BRONZE Schema:</a:t>
            </a:r>
          </a:p>
          <a:p>
            <a:r>
              <a:rPr lang="en-US"/>
              <a:t>  - Create 4 new CSVs to simulate existing raw CSVs</a:t>
            </a:r>
          </a:p>
          <a:p>
            <a:r>
              <a:rPr lang="en-US"/>
              <a:t>  - Set up a new stage in the BRONZE schema</a:t>
            </a:r>
          </a:p>
          <a:p>
            <a:r>
              <a:rPr lang="en-US"/>
              <a:t>  - Establish 4 Snowpipes for the Bronze tables with the same file format as the initial load</a:t>
            </a:r>
          </a:p>
          <a:p>
            <a:r>
              <a:rPr lang="en-US"/>
              <a:t>  - Load the simulated CSVs into the new BRONZE stage and wait for Snowpipe to auto-ingest the data</a:t>
            </a:r>
          </a:p>
          <a:p>
            <a:r>
              <a:rPr lang="en-US"/>
              <a:t>  - Verify successful import of new data with no duplication or errors</a:t>
            </a:r>
          </a:p>
          <a:p>
            <a:r>
              <a:rPr lang="en-US"/>
              <a:t/>
            </a:r>
          </a:p>
          <a:p>
            <a:r>
              <a:rPr lang="en-US"/>
              <a:t>3. Silver Schema:</a:t>
            </a:r>
          </a:p>
          <a:p>
            <a:r>
              <a:rPr lang="en-US"/>
              <a:t>  - Create 3 Stored Procedures to update FTs, DTs, and BTs with complex INSERT queries to ensure data de-duplication</a:t>
            </a:r>
          </a:p>
          <a:p>
            <a:r>
              <a:rPr lang="en-US"/>
              <a:t>  - Create a fourth Stored Procedure to call the first three together</a:t>
            </a:r>
          </a:p>
          <a:p>
            <a:r>
              <a:rPr lang="en-US"/>
              <a:t>  - Execute the fourth stored procedure and verify successful data import</a:t>
            </a:r>
          </a:p>
          <a:p>
            <a:r>
              <a:rPr lang="en-US"/>
              <a:t/>
            </a:r>
          </a:p>
          <a:p>
            <a:r>
              <a:rPr lang="en-US"/>
              <a:t>4. Gold Schema:</a:t>
            </a:r>
          </a:p>
          <a:p>
            <a:r>
              <a:rPr lang="en-US"/>
              <a:t>  - No updates needed as GOLD tables are automatically updated after SILVER table updates</a:t>
            </a:r>
          </a:p>
          <a:p>
            <a:r>
              <a:rPr lang="en-US"/>
              <a:t/>
            </a:r>
          </a:p>
          <a:p>
            <a:r>
              <a:rPr lang="en-US"/>
              <a:t>5. Incremental Data Verification:</a:t>
            </a:r>
          </a:p>
          <a:p>
            <a:r>
              <a:rPr lang="en-US"/>
              <a:t>  - Call Audit Log stored procedures to validate updated row counts across all tables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2" Target="../media/image2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7.jpeg" Type="http://schemas.openxmlformats.org/officeDocument/2006/relationships/image"/><Relationship Id="rId4" Target="../media/image48.jpeg" Type="http://schemas.openxmlformats.org/officeDocument/2006/relationships/image"/><Relationship Id="rId5" Target="../media/image4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0254" y="942975"/>
            <a:ext cx="7827492" cy="144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sz="4128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Information Management</a:t>
            </a:r>
          </a:p>
          <a:p>
            <a:pPr algn="ctr">
              <a:lnSpc>
                <a:spcPts val="5780"/>
              </a:lnSpc>
            </a:pPr>
            <a:r>
              <a:rPr lang="en-US" sz="4128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MIS 381N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0436" y="4773575"/>
            <a:ext cx="11987128" cy="147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2807" spc="2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ONLINE LEARNING BEHAVIOR &amp; PATTERNS</a:t>
            </a:r>
          </a:p>
          <a:p>
            <a:pPr algn="ctr">
              <a:lnSpc>
                <a:spcPts val="3930"/>
              </a:lnSpc>
            </a:pPr>
            <a:r>
              <a:rPr lang="en-US" sz="2807" spc="2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WITH</a:t>
            </a: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807" spc="2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SNOWFLAKE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39815" y="8520646"/>
            <a:ext cx="882364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Team ANS: Abhiroop Kumar, Nikhil Kumar, Simoni Dalal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24539" y="9220200"/>
            <a:ext cx="883892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UNIVERSITY OF TEXAS AT AUSTIN | MCCOMBS SCHOOL OF BUSINESS</a:t>
            </a:r>
          </a:p>
        </p:txBody>
      </p:sp>
      <p:sp>
        <p:nvSpPr>
          <p:cNvPr name="AutoShape 7" id="7"/>
          <p:cNvSpPr/>
          <p:nvPr/>
        </p:nvSpPr>
        <p:spPr>
          <a:xfrm>
            <a:off x="7364930" y="3669826"/>
            <a:ext cx="355814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364930" y="7406221"/>
            <a:ext cx="355814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514350" y="9906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4350" y="2858244"/>
            <a:ext cx="2699762" cy="3080269"/>
            <a:chOff x="0" y="0"/>
            <a:chExt cx="655822" cy="748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5822" cy="748254"/>
            </a:xfrm>
            <a:custGeom>
              <a:avLst/>
              <a:gdLst/>
              <a:ahLst/>
              <a:cxnLst/>
              <a:rect r="r" b="b" t="t" l="l"/>
              <a:pathLst>
                <a:path h="748254" w="655822">
                  <a:moveTo>
                    <a:pt x="157399" y="0"/>
                  </a:moveTo>
                  <a:lnTo>
                    <a:pt x="498423" y="0"/>
                  </a:lnTo>
                  <a:cubicBezTo>
                    <a:pt x="585352" y="0"/>
                    <a:pt x="655822" y="70470"/>
                    <a:pt x="655822" y="157399"/>
                  </a:cubicBezTo>
                  <a:lnTo>
                    <a:pt x="655822" y="590855"/>
                  </a:lnTo>
                  <a:cubicBezTo>
                    <a:pt x="655822" y="632600"/>
                    <a:pt x="639239" y="672635"/>
                    <a:pt x="609720" y="702153"/>
                  </a:cubicBezTo>
                  <a:cubicBezTo>
                    <a:pt x="580202" y="731671"/>
                    <a:pt x="540167" y="748254"/>
                    <a:pt x="498423" y="748254"/>
                  </a:cubicBezTo>
                  <a:lnTo>
                    <a:pt x="157399" y="748254"/>
                  </a:lnTo>
                  <a:cubicBezTo>
                    <a:pt x="70470" y="748254"/>
                    <a:pt x="0" y="677784"/>
                    <a:pt x="0" y="590855"/>
                  </a:cubicBezTo>
                  <a:lnTo>
                    <a:pt x="0" y="157399"/>
                  </a:lnTo>
                  <a:cubicBezTo>
                    <a:pt x="0" y="115654"/>
                    <a:pt x="16583" y="75619"/>
                    <a:pt x="46101" y="46101"/>
                  </a:cubicBezTo>
                  <a:cubicBezTo>
                    <a:pt x="75619" y="16583"/>
                    <a:pt x="115654" y="0"/>
                    <a:pt x="157399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55822" cy="795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13211" y="2858244"/>
            <a:ext cx="4546102" cy="3080269"/>
            <a:chOff x="0" y="0"/>
            <a:chExt cx="1104331" cy="7482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4331" cy="748254"/>
            </a:xfrm>
            <a:custGeom>
              <a:avLst/>
              <a:gdLst/>
              <a:ahLst/>
              <a:cxnLst/>
              <a:rect r="r" b="b" t="t" l="l"/>
              <a:pathLst>
                <a:path h="748254" w="1104331">
                  <a:moveTo>
                    <a:pt x="93473" y="0"/>
                  </a:moveTo>
                  <a:lnTo>
                    <a:pt x="1010858" y="0"/>
                  </a:lnTo>
                  <a:cubicBezTo>
                    <a:pt x="1035649" y="0"/>
                    <a:pt x="1059424" y="9848"/>
                    <a:pt x="1076954" y="27378"/>
                  </a:cubicBezTo>
                  <a:cubicBezTo>
                    <a:pt x="1094483" y="44907"/>
                    <a:pt x="1104331" y="68683"/>
                    <a:pt x="1104331" y="93473"/>
                  </a:cubicBezTo>
                  <a:lnTo>
                    <a:pt x="1104331" y="654780"/>
                  </a:lnTo>
                  <a:cubicBezTo>
                    <a:pt x="1104331" y="679571"/>
                    <a:pt x="1094483" y="703346"/>
                    <a:pt x="1076954" y="720876"/>
                  </a:cubicBezTo>
                  <a:cubicBezTo>
                    <a:pt x="1059424" y="738406"/>
                    <a:pt x="1035649" y="748254"/>
                    <a:pt x="1010858" y="748254"/>
                  </a:cubicBezTo>
                  <a:lnTo>
                    <a:pt x="93473" y="748254"/>
                  </a:lnTo>
                  <a:cubicBezTo>
                    <a:pt x="68683" y="748254"/>
                    <a:pt x="44907" y="738406"/>
                    <a:pt x="27378" y="720876"/>
                  </a:cubicBezTo>
                  <a:cubicBezTo>
                    <a:pt x="9848" y="703346"/>
                    <a:pt x="0" y="679571"/>
                    <a:pt x="0" y="654780"/>
                  </a:cubicBezTo>
                  <a:lnTo>
                    <a:pt x="0" y="93473"/>
                  </a:lnTo>
                  <a:cubicBezTo>
                    <a:pt x="0" y="68683"/>
                    <a:pt x="9848" y="44907"/>
                    <a:pt x="27378" y="27378"/>
                  </a:cubicBezTo>
                  <a:cubicBezTo>
                    <a:pt x="44907" y="9848"/>
                    <a:pt x="68683" y="0"/>
                    <a:pt x="93473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04331" cy="795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26064" y="2858244"/>
            <a:ext cx="4546102" cy="3080269"/>
            <a:chOff x="0" y="0"/>
            <a:chExt cx="1104331" cy="748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4331" cy="748254"/>
            </a:xfrm>
            <a:custGeom>
              <a:avLst/>
              <a:gdLst/>
              <a:ahLst/>
              <a:cxnLst/>
              <a:rect r="r" b="b" t="t" l="l"/>
              <a:pathLst>
                <a:path h="748254" w="1104331">
                  <a:moveTo>
                    <a:pt x="93473" y="0"/>
                  </a:moveTo>
                  <a:lnTo>
                    <a:pt x="1010858" y="0"/>
                  </a:lnTo>
                  <a:cubicBezTo>
                    <a:pt x="1035649" y="0"/>
                    <a:pt x="1059424" y="9848"/>
                    <a:pt x="1076954" y="27378"/>
                  </a:cubicBezTo>
                  <a:cubicBezTo>
                    <a:pt x="1094483" y="44907"/>
                    <a:pt x="1104331" y="68683"/>
                    <a:pt x="1104331" y="93473"/>
                  </a:cubicBezTo>
                  <a:lnTo>
                    <a:pt x="1104331" y="654780"/>
                  </a:lnTo>
                  <a:cubicBezTo>
                    <a:pt x="1104331" y="679571"/>
                    <a:pt x="1094483" y="703346"/>
                    <a:pt x="1076954" y="720876"/>
                  </a:cubicBezTo>
                  <a:cubicBezTo>
                    <a:pt x="1059424" y="738406"/>
                    <a:pt x="1035649" y="748254"/>
                    <a:pt x="1010858" y="748254"/>
                  </a:cubicBezTo>
                  <a:lnTo>
                    <a:pt x="93473" y="748254"/>
                  </a:lnTo>
                  <a:cubicBezTo>
                    <a:pt x="68683" y="748254"/>
                    <a:pt x="44907" y="738406"/>
                    <a:pt x="27378" y="720876"/>
                  </a:cubicBezTo>
                  <a:cubicBezTo>
                    <a:pt x="9848" y="703346"/>
                    <a:pt x="0" y="679571"/>
                    <a:pt x="0" y="654780"/>
                  </a:cubicBezTo>
                  <a:lnTo>
                    <a:pt x="0" y="93473"/>
                  </a:lnTo>
                  <a:cubicBezTo>
                    <a:pt x="0" y="68683"/>
                    <a:pt x="9848" y="44907"/>
                    <a:pt x="27378" y="27378"/>
                  </a:cubicBezTo>
                  <a:cubicBezTo>
                    <a:pt x="44907" y="9848"/>
                    <a:pt x="68683" y="0"/>
                    <a:pt x="93473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04331" cy="795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138916" y="2858244"/>
            <a:ext cx="2699762" cy="2927292"/>
            <a:chOff x="0" y="0"/>
            <a:chExt cx="655822" cy="7110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5822" cy="711093"/>
            </a:xfrm>
            <a:custGeom>
              <a:avLst/>
              <a:gdLst/>
              <a:ahLst/>
              <a:cxnLst/>
              <a:rect r="r" b="b" t="t" l="l"/>
              <a:pathLst>
                <a:path h="711093" w="655822">
                  <a:moveTo>
                    <a:pt x="157399" y="0"/>
                  </a:moveTo>
                  <a:lnTo>
                    <a:pt x="498423" y="0"/>
                  </a:lnTo>
                  <a:cubicBezTo>
                    <a:pt x="585352" y="0"/>
                    <a:pt x="655822" y="70470"/>
                    <a:pt x="655822" y="157399"/>
                  </a:cubicBezTo>
                  <a:lnTo>
                    <a:pt x="655822" y="553694"/>
                  </a:lnTo>
                  <a:cubicBezTo>
                    <a:pt x="655822" y="595439"/>
                    <a:pt x="639239" y="635474"/>
                    <a:pt x="609720" y="664992"/>
                  </a:cubicBezTo>
                  <a:cubicBezTo>
                    <a:pt x="580202" y="694510"/>
                    <a:pt x="540167" y="711093"/>
                    <a:pt x="498423" y="711093"/>
                  </a:cubicBezTo>
                  <a:lnTo>
                    <a:pt x="157399" y="711093"/>
                  </a:lnTo>
                  <a:cubicBezTo>
                    <a:pt x="115654" y="711093"/>
                    <a:pt x="75619" y="694510"/>
                    <a:pt x="46101" y="664992"/>
                  </a:cubicBezTo>
                  <a:cubicBezTo>
                    <a:pt x="16583" y="635474"/>
                    <a:pt x="0" y="595439"/>
                    <a:pt x="0" y="553694"/>
                  </a:cubicBezTo>
                  <a:lnTo>
                    <a:pt x="0" y="157399"/>
                  </a:lnTo>
                  <a:cubicBezTo>
                    <a:pt x="0" y="115654"/>
                    <a:pt x="16583" y="75619"/>
                    <a:pt x="46101" y="46101"/>
                  </a:cubicBezTo>
                  <a:cubicBezTo>
                    <a:pt x="75619" y="16583"/>
                    <a:pt x="115654" y="0"/>
                    <a:pt x="157399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55822" cy="75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4350" y="4245401"/>
            <a:ext cx="16324328" cy="2446646"/>
            <a:chOff x="0" y="0"/>
            <a:chExt cx="4299411" cy="6443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99412" cy="644384"/>
            </a:xfrm>
            <a:custGeom>
              <a:avLst/>
              <a:gdLst/>
              <a:ahLst/>
              <a:cxnLst/>
              <a:rect r="r" b="b" t="t" l="l"/>
              <a:pathLst>
                <a:path h="644384" w="4299412">
                  <a:moveTo>
                    <a:pt x="4299412" y="322192"/>
                  </a:moveTo>
                  <a:lnTo>
                    <a:pt x="3893012" y="0"/>
                  </a:lnTo>
                  <a:lnTo>
                    <a:pt x="3893012" y="203200"/>
                  </a:lnTo>
                  <a:lnTo>
                    <a:pt x="0" y="203200"/>
                  </a:lnTo>
                  <a:lnTo>
                    <a:pt x="0" y="441184"/>
                  </a:lnTo>
                  <a:lnTo>
                    <a:pt x="3893012" y="441184"/>
                  </a:lnTo>
                  <a:lnTo>
                    <a:pt x="3893012" y="644384"/>
                  </a:lnTo>
                  <a:lnTo>
                    <a:pt x="4299412" y="322192"/>
                  </a:lnTo>
                  <a:close/>
                </a:path>
              </a:pathLst>
            </a:custGeom>
            <a:solidFill>
              <a:srgbClr val="D6D2C4">
                <a:alpha val="36863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07950"/>
              <a:ext cx="4197811" cy="333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14350" y="1093819"/>
            <a:ext cx="11059245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Incremental Load Workflow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905" y="3284646"/>
            <a:ext cx="2398105" cy="18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Pre-load validation</a:t>
            </a:r>
          </a:p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Silver &amp; Gold Audit Log SPs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75579" y="2915971"/>
            <a:ext cx="4221366" cy="286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Bronze Layer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Create </a:t>
            </a: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4 new CSVs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Create New Bronze stage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Create 4 snowpipes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Upload CSVs → Stage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Auto-ingest via Snowpipe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Validate Bronze loads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88431" y="3115996"/>
            <a:ext cx="4221366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Silver Layer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SP1 → Update BTs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SP2→ Update DTs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SP3→ Update FTs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Wrapper SP → Run all 3</a:t>
            </a:r>
          </a:p>
          <a:p>
            <a:pPr algn="l" marL="431802" indent="-215901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Validate Silver loads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0341" y="2870309"/>
            <a:ext cx="2728337" cy="265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Gold Layer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 manual step required</a:t>
            </a:r>
          </a:p>
          <a:p>
            <a:pPr algn="l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Gold dynamic tables auto-refresh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42762" y="6898576"/>
            <a:ext cx="15202476" cy="1847945"/>
            <a:chOff x="0" y="0"/>
            <a:chExt cx="13579271" cy="16506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579272" cy="1650635"/>
            </a:xfrm>
            <a:custGeom>
              <a:avLst/>
              <a:gdLst/>
              <a:ahLst/>
              <a:cxnLst/>
              <a:rect r="r" b="b" t="t" l="l"/>
              <a:pathLst>
                <a:path h="1650635" w="13579272">
                  <a:moveTo>
                    <a:pt x="7602" y="0"/>
                  </a:moveTo>
                  <a:lnTo>
                    <a:pt x="13571671" y="0"/>
                  </a:lnTo>
                  <a:cubicBezTo>
                    <a:pt x="13573686" y="0"/>
                    <a:pt x="13575619" y="801"/>
                    <a:pt x="13577046" y="2226"/>
                  </a:cubicBezTo>
                  <a:cubicBezTo>
                    <a:pt x="13578470" y="3652"/>
                    <a:pt x="13579272" y="5586"/>
                    <a:pt x="13579272" y="7602"/>
                  </a:cubicBezTo>
                  <a:lnTo>
                    <a:pt x="13579272" y="1643034"/>
                  </a:lnTo>
                  <a:cubicBezTo>
                    <a:pt x="13579272" y="1645050"/>
                    <a:pt x="13578470" y="1646983"/>
                    <a:pt x="13577046" y="1648409"/>
                  </a:cubicBezTo>
                  <a:cubicBezTo>
                    <a:pt x="13575619" y="1649835"/>
                    <a:pt x="13573686" y="1650635"/>
                    <a:pt x="13571671" y="1650635"/>
                  </a:cubicBezTo>
                  <a:lnTo>
                    <a:pt x="7602" y="1650635"/>
                  </a:lnTo>
                  <a:cubicBezTo>
                    <a:pt x="5586" y="1650635"/>
                    <a:pt x="3652" y="1649835"/>
                    <a:pt x="2226" y="1648409"/>
                  </a:cubicBezTo>
                  <a:cubicBezTo>
                    <a:pt x="801" y="1646983"/>
                    <a:pt x="0" y="1645050"/>
                    <a:pt x="0" y="1643034"/>
                  </a:cubicBezTo>
                  <a:lnTo>
                    <a:pt x="0" y="7602"/>
                  </a:lnTo>
                  <a:cubicBezTo>
                    <a:pt x="0" y="5586"/>
                    <a:pt x="801" y="3652"/>
                    <a:pt x="2226" y="2226"/>
                  </a:cubicBezTo>
                  <a:cubicBezTo>
                    <a:pt x="3652" y="801"/>
                    <a:pt x="5586" y="0"/>
                    <a:pt x="760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579271" cy="169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32798" y="7033561"/>
            <a:ext cx="14911267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Incremental Data Verification</a:t>
            </a:r>
          </a:p>
          <a:p>
            <a:pPr algn="l" marL="0" indent="0" lvl="0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Call the Audit Log stored procedures again and view the audit tables. Validate the updated count of rows and change in aggregate values across all the tables.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28700" y="474947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729391"/>
            <a:ext cx="16230600" cy="2211419"/>
          </a:xfrm>
          <a:custGeom>
            <a:avLst/>
            <a:gdLst/>
            <a:ahLst/>
            <a:cxnLst/>
            <a:rect r="r" b="b" t="t" l="l"/>
            <a:pathLst>
              <a:path h="2211419" w="16230600">
                <a:moveTo>
                  <a:pt x="0" y="0"/>
                </a:moveTo>
                <a:lnTo>
                  <a:pt x="16230600" y="0"/>
                </a:lnTo>
                <a:lnTo>
                  <a:pt x="16230600" y="2211419"/>
                </a:lnTo>
                <a:lnTo>
                  <a:pt x="0" y="2211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294919"/>
            <a:ext cx="16230600" cy="1907095"/>
          </a:xfrm>
          <a:custGeom>
            <a:avLst/>
            <a:gdLst/>
            <a:ahLst/>
            <a:cxnLst/>
            <a:rect r="r" b="b" t="t" l="l"/>
            <a:pathLst>
              <a:path h="1907095" w="16230600">
                <a:moveTo>
                  <a:pt x="0" y="0"/>
                </a:moveTo>
                <a:lnTo>
                  <a:pt x="16230600" y="0"/>
                </a:lnTo>
                <a:lnTo>
                  <a:pt x="16230600" y="1907095"/>
                </a:lnTo>
                <a:lnTo>
                  <a:pt x="0" y="1907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1392"/>
            <a:ext cx="10399168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Incremental load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27304"/>
            <a:ext cx="5077945" cy="47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SILVER_LOAD_AUDIT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18203"/>
            <a:ext cx="5077945" cy="47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GOLD_LOAD_AUDIT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28700" y="474947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144000" y="3590867"/>
            <a:ext cx="0" cy="2748491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16024" y="4386090"/>
            <a:ext cx="6946497" cy="757410"/>
            <a:chOff x="0" y="0"/>
            <a:chExt cx="1687431" cy="183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431" cy="183989"/>
            </a:xfrm>
            <a:custGeom>
              <a:avLst/>
              <a:gdLst/>
              <a:ahLst/>
              <a:cxnLst/>
              <a:rect r="r" b="b" t="t" l="l"/>
              <a:pathLst>
                <a:path h="183989" w="1687431">
                  <a:moveTo>
                    <a:pt x="91994" y="0"/>
                  </a:moveTo>
                  <a:lnTo>
                    <a:pt x="1595437" y="0"/>
                  </a:lnTo>
                  <a:cubicBezTo>
                    <a:pt x="1619835" y="0"/>
                    <a:pt x="1643234" y="9692"/>
                    <a:pt x="1660487" y="26945"/>
                  </a:cubicBezTo>
                  <a:cubicBezTo>
                    <a:pt x="1677739" y="44197"/>
                    <a:pt x="1687431" y="67596"/>
                    <a:pt x="1687431" y="91994"/>
                  </a:cubicBezTo>
                  <a:lnTo>
                    <a:pt x="1687431" y="91994"/>
                  </a:lnTo>
                  <a:cubicBezTo>
                    <a:pt x="1687431" y="116393"/>
                    <a:pt x="1677739" y="139792"/>
                    <a:pt x="1660487" y="157044"/>
                  </a:cubicBezTo>
                  <a:cubicBezTo>
                    <a:pt x="1643234" y="174297"/>
                    <a:pt x="1619835" y="183989"/>
                    <a:pt x="1595437" y="183989"/>
                  </a:cubicBezTo>
                  <a:lnTo>
                    <a:pt x="91994" y="183989"/>
                  </a:lnTo>
                  <a:cubicBezTo>
                    <a:pt x="67596" y="183989"/>
                    <a:pt x="44197" y="174297"/>
                    <a:pt x="26945" y="157044"/>
                  </a:cubicBezTo>
                  <a:cubicBezTo>
                    <a:pt x="9692" y="139792"/>
                    <a:pt x="0" y="116393"/>
                    <a:pt x="0" y="91994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B1D1C4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87431" cy="23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6024" y="5495925"/>
            <a:ext cx="6946497" cy="757410"/>
            <a:chOff x="0" y="0"/>
            <a:chExt cx="1687431" cy="1839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7431" cy="183989"/>
            </a:xfrm>
            <a:custGeom>
              <a:avLst/>
              <a:gdLst/>
              <a:ahLst/>
              <a:cxnLst/>
              <a:rect r="r" b="b" t="t" l="l"/>
              <a:pathLst>
                <a:path h="183989" w="1687431">
                  <a:moveTo>
                    <a:pt x="91994" y="0"/>
                  </a:moveTo>
                  <a:lnTo>
                    <a:pt x="1595437" y="0"/>
                  </a:lnTo>
                  <a:cubicBezTo>
                    <a:pt x="1619835" y="0"/>
                    <a:pt x="1643234" y="9692"/>
                    <a:pt x="1660487" y="26945"/>
                  </a:cubicBezTo>
                  <a:cubicBezTo>
                    <a:pt x="1677739" y="44197"/>
                    <a:pt x="1687431" y="67596"/>
                    <a:pt x="1687431" y="91994"/>
                  </a:cubicBezTo>
                  <a:lnTo>
                    <a:pt x="1687431" y="91994"/>
                  </a:lnTo>
                  <a:cubicBezTo>
                    <a:pt x="1687431" y="116393"/>
                    <a:pt x="1677739" y="139792"/>
                    <a:pt x="1660487" y="157044"/>
                  </a:cubicBezTo>
                  <a:cubicBezTo>
                    <a:pt x="1643234" y="174297"/>
                    <a:pt x="1619835" y="183989"/>
                    <a:pt x="1595437" y="183989"/>
                  </a:cubicBezTo>
                  <a:lnTo>
                    <a:pt x="91994" y="183989"/>
                  </a:lnTo>
                  <a:cubicBezTo>
                    <a:pt x="67596" y="183989"/>
                    <a:pt x="44197" y="174297"/>
                    <a:pt x="26945" y="157044"/>
                  </a:cubicBezTo>
                  <a:cubicBezTo>
                    <a:pt x="9692" y="139792"/>
                    <a:pt x="0" y="116393"/>
                    <a:pt x="0" y="91994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B1D1C4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87431" cy="23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68167" y="4335088"/>
            <a:ext cx="6946497" cy="757410"/>
            <a:chOff x="0" y="0"/>
            <a:chExt cx="1687431" cy="183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7431" cy="183989"/>
            </a:xfrm>
            <a:custGeom>
              <a:avLst/>
              <a:gdLst/>
              <a:ahLst/>
              <a:cxnLst/>
              <a:rect r="r" b="b" t="t" l="l"/>
              <a:pathLst>
                <a:path h="183989" w="1687431">
                  <a:moveTo>
                    <a:pt x="91994" y="0"/>
                  </a:moveTo>
                  <a:lnTo>
                    <a:pt x="1595437" y="0"/>
                  </a:lnTo>
                  <a:cubicBezTo>
                    <a:pt x="1619835" y="0"/>
                    <a:pt x="1643234" y="9692"/>
                    <a:pt x="1660487" y="26945"/>
                  </a:cubicBezTo>
                  <a:cubicBezTo>
                    <a:pt x="1677739" y="44197"/>
                    <a:pt x="1687431" y="67596"/>
                    <a:pt x="1687431" y="91994"/>
                  </a:cubicBezTo>
                  <a:lnTo>
                    <a:pt x="1687431" y="91994"/>
                  </a:lnTo>
                  <a:cubicBezTo>
                    <a:pt x="1687431" y="116393"/>
                    <a:pt x="1677739" y="139792"/>
                    <a:pt x="1660487" y="157044"/>
                  </a:cubicBezTo>
                  <a:cubicBezTo>
                    <a:pt x="1643234" y="174297"/>
                    <a:pt x="1619835" y="183989"/>
                    <a:pt x="1595437" y="183989"/>
                  </a:cubicBezTo>
                  <a:lnTo>
                    <a:pt x="91994" y="183989"/>
                  </a:lnTo>
                  <a:cubicBezTo>
                    <a:pt x="67596" y="183989"/>
                    <a:pt x="44197" y="174297"/>
                    <a:pt x="26945" y="157044"/>
                  </a:cubicBezTo>
                  <a:cubicBezTo>
                    <a:pt x="9692" y="139792"/>
                    <a:pt x="0" y="116393"/>
                    <a:pt x="0" y="91994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D29D81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87431" cy="23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68167" y="5444923"/>
            <a:ext cx="6946497" cy="757410"/>
            <a:chOff x="0" y="0"/>
            <a:chExt cx="1687431" cy="1839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7431" cy="183989"/>
            </a:xfrm>
            <a:custGeom>
              <a:avLst/>
              <a:gdLst/>
              <a:ahLst/>
              <a:cxnLst/>
              <a:rect r="r" b="b" t="t" l="l"/>
              <a:pathLst>
                <a:path h="183989" w="1687431">
                  <a:moveTo>
                    <a:pt x="91994" y="0"/>
                  </a:moveTo>
                  <a:lnTo>
                    <a:pt x="1595437" y="0"/>
                  </a:lnTo>
                  <a:cubicBezTo>
                    <a:pt x="1619835" y="0"/>
                    <a:pt x="1643234" y="9692"/>
                    <a:pt x="1660487" y="26945"/>
                  </a:cubicBezTo>
                  <a:cubicBezTo>
                    <a:pt x="1677739" y="44197"/>
                    <a:pt x="1687431" y="67596"/>
                    <a:pt x="1687431" y="91994"/>
                  </a:cubicBezTo>
                  <a:lnTo>
                    <a:pt x="1687431" y="91994"/>
                  </a:lnTo>
                  <a:cubicBezTo>
                    <a:pt x="1687431" y="116393"/>
                    <a:pt x="1677739" y="139792"/>
                    <a:pt x="1660487" y="157044"/>
                  </a:cubicBezTo>
                  <a:cubicBezTo>
                    <a:pt x="1643234" y="174297"/>
                    <a:pt x="1619835" y="183989"/>
                    <a:pt x="1595437" y="183989"/>
                  </a:cubicBezTo>
                  <a:lnTo>
                    <a:pt x="91994" y="183989"/>
                  </a:lnTo>
                  <a:cubicBezTo>
                    <a:pt x="67596" y="183989"/>
                    <a:pt x="44197" y="174297"/>
                    <a:pt x="26945" y="157044"/>
                  </a:cubicBezTo>
                  <a:cubicBezTo>
                    <a:pt x="9692" y="139792"/>
                    <a:pt x="0" y="116393"/>
                    <a:pt x="0" y="91994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D29D81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687431" cy="23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12388" y="7293914"/>
            <a:ext cx="9463223" cy="1313094"/>
            <a:chOff x="0" y="0"/>
            <a:chExt cx="8452812" cy="11728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52812" cy="1172892"/>
            </a:xfrm>
            <a:custGeom>
              <a:avLst/>
              <a:gdLst/>
              <a:ahLst/>
              <a:cxnLst/>
              <a:rect r="r" b="b" t="t" l="l"/>
              <a:pathLst>
                <a:path h="1172892" w="8452812">
                  <a:moveTo>
                    <a:pt x="12212" y="0"/>
                  </a:moveTo>
                  <a:lnTo>
                    <a:pt x="8440600" y="0"/>
                  </a:lnTo>
                  <a:cubicBezTo>
                    <a:pt x="8443839" y="0"/>
                    <a:pt x="8446945" y="1287"/>
                    <a:pt x="8449235" y="3577"/>
                  </a:cubicBezTo>
                  <a:cubicBezTo>
                    <a:pt x="8451525" y="5867"/>
                    <a:pt x="8452812" y="8973"/>
                    <a:pt x="8452812" y="12212"/>
                  </a:cubicBezTo>
                  <a:lnTo>
                    <a:pt x="8452812" y="1160680"/>
                  </a:lnTo>
                  <a:cubicBezTo>
                    <a:pt x="8452812" y="1163919"/>
                    <a:pt x="8451525" y="1167025"/>
                    <a:pt x="8449235" y="1169315"/>
                  </a:cubicBezTo>
                  <a:cubicBezTo>
                    <a:pt x="8446945" y="1171605"/>
                    <a:pt x="8443839" y="1172892"/>
                    <a:pt x="8440600" y="1172892"/>
                  </a:cubicBezTo>
                  <a:lnTo>
                    <a:pt x="12212" y="1172892"/>
                  </a:lnTo>
                  <a:cubicBezTo>
                    <a:pt x="8973" y="1172892"/>
                    <a:pt x="5867" y="1171605"/>
                    <a:pt x="3577" y="1169315"/>
                  </a:cubicBezTo>
                  <a:cubicBezTo>
                    <a:pt x="1287" y="1167025"/>
                    <a:pt x="0" y="1163919"/>
                    <a:pt x="0" y="1160680"/>
                  </a:cubicBezTo>
                  <a:lnTo>
                    <a:pt x="0" y="12212"/>
                  </a:lnTo>
                  <a:cubicBezTo>
                    <a:pt x="0" y="8973"/>
                    <a:pt x="1287" y="5867"/>
                    <a:pt x="3577" y="3577"/>
                  </a:cubicBezTo>
                  <a:cubicBezTo>
                    <a:pt x="5867" y="1287"/>
                    <a:pt x="8973" y="0"/>
                    <a:pt x="1221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452812" cy="1220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10441">
            <a:off x="3602652" y="6630779"/>
            <a:ext cx="1326270" cy="1326270"/>
          </a:xfrm>
          <a:custGeom>
            <a:avLst/>
            <a:gdLst/>
            <a:ahLst/>
            <a:cxnLst/>
            <a:rect r="r" b="b" t="t" l="l"/>
            <a:pathLst>
              <a:path h="1326270" w="1326270">
                <a:moveTo>
                  <a:pt x="0" y="0"/>
                </a:moveTo>
                <a:lnTo>
                  <a:pt x="1326270" y="0"/>
                </a:lnTo>
                <a:lnTo>
                  <a:pt x="1326270" y="1326270"/>
                </a:lnTo>
                <a:lnTo>
                  <a:pt x="0" y="1326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821392"/>
            <a:ext cx="10399168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 SQL Functions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48484" y="2316071"/>
            <a:ext cx="330104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in Snowflake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9241" y="3495617"/>
            <a:ext cx="7223281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b="true" sz="2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Case 1: AI_COMPLETE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29775" y="3495617"/>
            <a:ext cx="7223281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b="true" sz="2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Case 2: AI_SIMILARITY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4200" y="4306325"/>
            <a:ext cx="6510146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Predicts course </a:t>
            </a:r>
            <a:r>
              <a:rPr lang="en-US" b="true" sz="2200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title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using external LLM</a:t>
            </a:r>
          </a:p>
          <a:p>
            <a:pPr algn="ctr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(claude-3-7-sonnet)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4200" y="5423145"/>
            <a:ext cx="6510146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Added column </a:t>
            </a:r>
            <a:r>
              <a:rPr lang="en-US" b="true" sz="2100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ai_predicted_title</a:t>
            </a: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filled via AI_COMPLETE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86342" y="4262308"/>
            <a:ext cx="6510146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Calculates semantic similarity between </a:t>
            </a:r>
            <a:r>
              <a:rPr lang="en-US" b="true" sz="2100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title </a:t>
            </a: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and </a:t>
            </a:r>
            <a:r>
              <a:rPr lang="en-US" b="true" sz="2100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ai_predicted_title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86342" y="5372143"/>
            <a:ext cx="6510146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Added column </a:t>
            </a:r>
            <a:r>
              <a:rPr lang="en-US" b="true" sz="2100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ai_title_similarity, </a:t>
            </a: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updated using AI_SIMILARITY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24849" y="7428899"/>
            <a:ext cx="9250762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34% of</a:t>
            </a: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titles have perfect similarity (1.0)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55% ≥ 0.90 → very high accuracy; only 1 value &lt; 0.40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28700" y="474947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15561" y="2038032"/>
            <a:ext cx="14456877" cy="6722448"/>
          </a:xfrm>
          <a:custGeom>
            <a:avLst/>
            <a:gdLst/>
            <a:ahLst/>
            <a:cxnLst/>
            <a:rect r="r" b="b" t="t" l="l"/>
            <a:pathLst>
              <a:path h="6722448" w="14456877">
                <a:moveTo>
                  <a:pt x="0" y="0"/>
                </a:moveTo>
                <a:lnTo>
                  <a:pt x="14456878" y="0"/>
                </a:lnTo>
                <a:lnTo>
                  <a:pt x="14456878" y="6722448"/>
                </a:lnTo>
                <a:lnTo>
                  <a:pt x="0" y="6722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1392"/>
            <a:ext cx="10399168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 SQL Columns - Bronze Layer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9563" y="8945245"/>
            <a:ext cx="3508875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DCAMP_COURSES_BRONZE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383580" y="283263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32770" y="1999455"/>
            <a:ext cx="687324" cy="877096"/>
          </a:xfrm>
          <a:custGeom>
            <a:avLst/>
            <a:gdLst/>
            <a:ahLst/>
            <a:cxnLst/>
            <a:rect r="r" b="b" t="t" l="l"/>
            <a:pathLst>
              <a:path h="877096" w="687324">
                <a:moveTo>
                  <a:pt x="0" y="0"/>
                </a:moveTo>
                <a:lnTo>
                  <a:pt x="687325" y="0"/>
                </a:lnTo>
                <a:lnTo>
                  <a:pt x="687325" y="877096"/>
                </a:lnTo>
                <a:lnTo>
                  <a:pt x="0" y="87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264" y="3133467"/>
            <a:ext cx="695930" cy="699746"/>
          </a:xfrm>
          <a:custGeom>
            <a:avLst/>
            <a:gdLst/>
            <a:ahLst/>
            <a:cxnLst/>
            <a:rect r="r" b="b" t="t" l="l"/>
            <a:pathLst>
              <a:path h="699746" w="695930">
                <a:moveTo>
                  <a:pt x="0" y="0"/>
                </a:moveTo>
                <a:lnTo>
                  <a:pt x="695930" y="0"/>
                </a:lnTo>
                <a:lnTo>
                  <a:pt x="695930" y="699747"/>
                </a:lnTo>
                <a:lnTo>
                  <a:pt x="0" y="699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244" y="4121058"/>
            <a:ext cx="713970" cy="686709"/>
          </a:xfrm>
          <a:custGeom>
            <a:avLst/>
            <a:gdLst/>
            <a:ahLst/>
            <a:cxnLst/>
            <a:rect r="r" b="b" t="t" l="l"/>
            <a:pathLst>
              <a:path h="686709" w="713970">
                <a:moveTo>
                  <a:pt x="0" y="0"/>
                </a:moveTo>
                <a:lnTo>
                  <a:pt x="713970" y="0"/>
                </a:lnTo>
                <a:lnTo>
                  <a:pt x="713970" y="686709"/>
                </a:lnTo>
                <a:lnTo>
                  <a:pt x="0" y="6867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2770" y="8645858"/>
            <a:ext cx="602917" cy="602917"/>
          </a:xfrm>
          <a:custGeom>
            <a:avLst/>
            <a:gdLst/>
            <a:ahLst/>
            <a:cxnLst/>
            <a:rect r="r" b="b" t="t" l="l"/>
            <a:pathLst>
              <a:path h="602917" w="602917">
                <a:moveTo>
                  <a:pt x="0" y="0"/>
                </a:moveTo>
                <a:lnTo>
                  <a:pt x="602917" y="0"/>
                </a:lnTo>
                <a:lnTo>
                  <a:pt x="602917" y="602917"/>
                </a:lnTo>
                <a:lnTo>
                  <a:pt x="0" y="602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2770" y="7579542"/>
            <a:ext cx="687324" cy="687324"/>
          </a:xfrm>
          <a:custGeom>
            <a:avLst/>
            <a:gdLst/>
            <a:ahLst/>
            <a:cxnLst/>
            <a:rect r="r" b="b" t="t" l="l"/>
            <a:pathLst>
              <a:path h="687324" w="687324">
                <a:moveTo>
                  <a:pt x="0" y="0"/>
                </a:moveTo>
                <a:lnTo>
                  <a:pt x="687325" y="0"/>
                </a:lnTo>
                <a:lnTo>
                  <a:pt x="687325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3921" y="6399199"/>
            <a:ext cx="671766" cy="671766"/>
          </a:xfrm>
          <a:custGeom>
            <a:avLst/>
            <a:gdLst/>
            <a:ahLst/>
            <a:cxnLst/>
            <a:rect r="r" b="b" t="t" l="l"/>
            <a:pathLst>
              <a:path h="671766" w="671766">
                <a:moveTo>
                  <a:pt x="0" y="0"/>
                </a:moveTo>
                <a:lnTo>
                  <a:pt x="671766" y="0"/>
                </a:lnTo>
                <a:lnTo>
                  <a:pt x="671766" y="671766"/>
                </a:lnTo>
                <a:lnTo>
                  <a:pt x="0" y="671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3580" y="634205"/>
            <a:ext cx="10399168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Implementation of Cortex 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0686" y="2188587"/>
            <a:ext cx="16944273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Why: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Avoid repetitive SELECT queries for searching relevant details; use Cortex Search for faster, smarter lookups.</a:t>
            </a:r>
          </a:p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66399" y="3170157"/>
            <a:ext cx="1694427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Setup: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Create 2 Cortex Search Services in BRONZE schema for tables COURSES and ALL_TRACKS.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4843" y="4220255"/>
            <a:ext cx="7043142" cy="42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Select an appropriate </a:t>
            </a: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column as the search focus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6399" y="4187235"/>
            <a:ext cx="218461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Search Focus: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4437" y="4903425"/>
            <a:ext cx="362173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COURSES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Focus on TITLE column.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90749" y="4903425"/>
            <a:ext cx="474152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ALL_TRACKS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Focus on TRACK_TITLE column.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399" y="7536135"/>
            <a:ext cx="16944273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Execution: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Run search services for related course/track titles.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66399" y="8660130"/>
            <a:ext cx="16944273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Validation: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Confirm search results return accurate and relevant values.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66399" y="6457905"/>
            <a:ext cx="230844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Search Filters: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74843" y="6483940"/>
            <a:ext cx="7457599" cy="42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Include relevant </a:t>
            </a: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columns as search filter parameters.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28700" y="474947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144000" y="1767542"/>
            <a:ext cx="19050" cy="764823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927362" y="3022248"/>
            <a:ext cx="2979659" cy="757410"/>
            <a:chOff x="0" y="0"/>
            <a:chExt cx="723814" cy="183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3814" cy="183989"/>
            </a:xfrm>
            <a:custGeom>
              <a:avLst/>
              <a:gdLst/>
              <a:ahLst/>
              <a:cxnLst/>
              <a:rect r="r" b="b" t="t" l="l"/>
              <a:pathLst>
                <a:path h="183989" w="723814">
                  <a:moveTo>
                    <a:pt x="91994" y="0"/>
                  </a:moveTo>
                  <a:lnTo>
                    <a:pt x="631819" y="0"/>
                  </a:lnTo>
                  <a:cubicBezTo>
                    <a:pt x="656218" y="0"/>
                    <a:pt x="679617" y="9692"/>
                    <a:pt x="696869" y="26945"/>
                  </a:cubicBezTo>
                  <a:cubicBezTo>
                    <a:pt x="714121" y="44197"/>
                    <a:pt x="723814" y="67596"/>
                    <a:pt x="723814" y="91994"/>
                  </a:cubicBezTo>
                  <a:lnTo>
                    <a:pt x="723814" y="91994"/>
                  </a:lnTo>
                  <a:cubicBezTo>
                    <a:pt x="723814" y="116393"/>
                    <a:pt x="714121" y="139792"/>
                    <a:pt x="696869" y="157044"/>
                  </a:cubicBezTo>
                  <a:cubicBezTo>
                    <a:pt x="679617" y="174297"/>
                    <a:pt x="656218" y="183989"/>
                    <a:pt x="631819" y="183989"/>
                  </a:cubicBezTo>
                  <a:lnTo>
                    <a:pt x="91994" y="183989"/>
                  </a:lnTo>
                  <a:cubicBezTo>
                    <a:pt x="67596" y="183989"/>
                    <a:pt x="44197" y="174297"/>
                    <a:pt x="26945" y="157044"/>
                  </a:cubicBezTo>
                  <a:cubicBezTo>
                    <a:pt x="9692" y="139792"/>
                    <a:pt x="0" y="116393"/>
                    <a:pt x="0" y="91994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B1D1C4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23814" cy="23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81296" y="3022248"/>
            <a:ext cx="2979659" cy="757410"/>
            <a:chOff x="0" y="0"/>
            <a:chExt cx="723814" cy="1839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814" cy="183989"/>
            </a:xfrm>
            <a:custGeom>
              <a:avLst/>
              <a:gdLst/>
              <a:ahLst/>
              <a:cxnLst/>
              <a:rect r="r" b="b" t="t" l="l"/>
              <a:pathLst>
                <a:path h="183989" w="723814">
                  <a:moveTo>
                    <a:pt x="91994" y="0"/>
                  </a:moveTo>
                  <a:lnTo>
                    <a:pt x="631819" y="0"/>
                  </a:lnTo>
                  <a:cubicBezTo>
                    <a:pt x="656218" y="0"/>
                    <a:pt x="679617" y="9692"/>
                    <a:pt x="696869" y="26945"/>
                  </a:cubicBezTo>
                  <a:cubicBezTo>
                    <a:pt x="714121" y="44197"/>
                    <a:pt x="723814" y="67596"/>
                    <a:pt x="723814" y="91994"/>
                  </a:cubicBezTo>
                  <a:lnTo>
                    <a:pt x="723814" y="91994"/>
                  </a:lnTo>
                  <a:cubicBezTo>
                    <a:pt x="723814" y="116393"/>
                    <a:pt x="714121" y="139792"/>
                    <a:pt x="696869" y="157044"/>
                  </a:cubicBezTo>
                  <a:cubicBezTo>
                    <a:pt x="679617" y="174297"/>
                    <a:pt x="656218" y="183989"/>
                    <a:pt x="631819" y="183989"/>
                  </a:cubicBezTo>
                  <a:lnTo>
                    <a:pt x="91994" y="183989"/>
                  </a:lnTo>
                  <a:cubicBezTo>
                    <a:pt x="67596" y="183989"/>
                    <a:pt x="44197" y="174297"/>
                    <a:pt x="26945" y="157044"/>
                  </a:cubicBezTo>
                  <a:cubicBezTo>
                    <a:pt x="9692" y="139792"/>
                    <a:pt x="0" y="116393"/>
                    <a:pt x="0" y="91994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D29D81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23814" cy="23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389992" y="4073364"/>
            <a:ext cx="4054398" cy="5184936"/>
          </a:xfrm>
          <a:custGeom>
            <a:avLst/>
            <a:gdLst/>
            <a:ahLst/>
            <a:cxnLst/>
            <a:rect r="r" b="b" t="t" l="l"/>
            <a:pathLst>
              <a:path h="5184936" w="4054398">
                <a:moveTo>
                  <a:pt x="0" y="0"/>
                </a:moveTo>
                <a:lnTo>
                  <a:pt x="4054398" y="0"/>
                </a:lnTo>
                <a:lnTo>
                  <a:pt x="4054398" y="5184936"/>
                </a:lnTo>
                <a:lnTo>
                  <a:pt x="0" y="5184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5" t="0" r="-7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62145" y="4073364"/>
            <a:ext cx="4617962" cy="5184936"/>
          </a:xfrm>
          <a:custGeom>
            <a:avLst/>
            <a:gdLst/>
            <a:ahLst/>
            <a:cxnLst/>
            <a:rect r="r" b="b" t="t" l="l"/>
            <a:pathLst>
              <a:path h="5184936" w="4617962">
                <a:moveTo>
                  <a:pt x="0" y="0"/>
                </a:moveTo>
                <a:lnTo>
                  <a:pt x="4617961" y="0"/>
                </a:lnTo>
                <a:lnTo>
                  <a:pt x="4617961" y="5184936"/>
                </a:lnTo>
                <a:lnTo>
                  <a:pt x="0" y="5184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21392"/>
            <a:ext cx="10399168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Cortex Search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6221" y="3161558"/>
            <a:ext cx="2621940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“python beginner”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17801" y="3161558"/>
            <a:ext cx="2706648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“machine learning”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2784" y="2172620"/>
            <a:ext cx="5208814" cy="55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COURSES_CORTEX_SEARCH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1422" y="2172620"/>
            <a:ext cx="5208814" cy="55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TRACKS_CORTEX_SEARCH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685038" y="517543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98573" y="8517610"/>
            <a:ext cx="1946604" cy="1731807"/>
          </a:xfrm>
          <a:custGeom>
            <a:avLst/>
            <a:gdLst/>
            <a:ahLst/>
            <a:cxnLst/>
            <a:rect r="r" b="b" t="t" l="l"/>
            <a:pathLst>
              <a:path h="1731807" w="1946604">
                <a:moveTo>
                  <a:pt x="0" y="0"/>
                </a:moveTo>
                <a:lnTo>
                  <a:pt x="1946604" y="0"/>
                </a:lnTo>
                <a:lnTo>
                  <a:pt x="1946604" y="1731807"/>
                </a:lnTo>
                <a:lnTo>
                  <a:pt x="0" y="1731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-117541" t="-28506" r="-120162" b="-3424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0539" y="2297062"/>
            <a:ext cx="5284638" cy="779696"/>
            <a:chOff x="0" y="0"/>
            <a:chExt cx="1283735" cy="189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0539" y="2409733"/>
            <a:ext cx="52846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Download YAML template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0539" y="3267258"/>
            <a:ext cx="5284638" cy="779696"/>
            <a:chOff x="0" y="0"/>
            <a:chExt cx="1283735" cy="1894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60539" y="3198636"/>
            <a:ext cx="5284638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 silver schema tables + relationships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0539" y="4237454"/>
            <a:ext cx="5284638" cy="779696"/>
            <a:chOff x="0" y="0"/>
            <a:chExt cx="1283735" cy="1894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60539" y="4350124"/>
            <a:ext cx="52846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Upload YAML to stage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60539" y="5207650"/>
            <a:ext cx="5284638" cy="779696"/>
            <a:chOff x="0" y="0"/>
            <a:chExt cx="1283735" cy="1894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0539" y="5320320"/>
            <a:ext cx="52846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Open Cortex Analyst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0539" y="6187371"/>
            <a:ext cx="5284638" cy="779696"/>
            <a:chOff x="0" y="0"/>
            <a:chExt cx="1283735" cy="1894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60539" y="6300041"/>
            <a:ext cx="52846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Select semantic model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60539" y="7157566"/>
            <a:ext cx="5284638" cy="779696"/>
            <a:chOff x="0" y="0"/>
            <a:chExt cx="1283735" cy="1894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60539" y="7270237"/>
            <a:ext cx="52846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Open YAML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60539" y="8127762"/>
            <a:ext cx="5284638" cy="779696"/>
            <a:chOff x="0" y="0"/>
            <a:chExt cx="1283735" cy="1894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83735" cy="189402"/>
            </a:xfrm>
            <a:custGeom>
              <a:avLst/>
              <a:gdLst/>
              <a:ahLst/>
              <a:cxnLst/>
              <a:rect r="r" b="b" t="t" l="l"/>
              <a:pathLst>
                <a:path h="189402" w="1283735">
                  <a:moveTo>
                    <a:pt x="10255" y="0"/>
                  </a:moveTo>
                  <a:lnTo>
                    <a:pt x="1273480" y="0"/>
                  </a:lnTo>
                  <a:cubicBezTo>
                    <a:pt x="1276200" y="0"/>
                    <a:pt x="1278809" y="1080"/>
                    <a:pt x="1280732" y="3004"/>
                  </a:cubicBezTo>
                  <a:cubicBezTo>
                    <a:pt x="1282655" y="4927"/>
                    <a:pt x="1283735" y="7535"/>
                    <a:pt x="1283735" y="10255"/>
                  </a:cubicBezTo>
                  <a:lnTo>
                    <a:pt x="1283735" y="179147"/>
                  </a:lnTo>
                  <a:cubicBezTo>
                    <a:pt x="1283735" y="181867"/>
                    <a:pt x="1282655" y="184476"/>
                    <a:pt x="1280732" y="186399"/>
                  </a:cubicBezTo>
                  <a:cubicBezTo>
                    <a:pt x="1278809" y="188322"/>
                    <a:pt x="1276200" y="189402"/>
                    <a:pt x="1273480" y="189402"/>
                  </a:cubicBezTo>
                  <a:lnTo>
                    <a:pt x="10255" y="189402"/>
                  </a:lnTo>
                  <a:cubicBezTo>
                    <a:pt x="7535" y="189402"/>
                    <a:pt x="4927" y="188322"/>
                    <a:pt x="3004" y="186399"/>
                  </a:cubicBezTo>
                  <a:cubicBezTo>
                    <a:pt x="1080" y="184476"/>
                    <a:pt x="0" y="181867"/>
                    <a:pt x="0" y="179147"/>
                  </a:cubicBezTo>
                  <a:lnTo>
                    <a:pt x="0" y="10255"/>
                  </a:lnTo>
                  <a:cubicBezTo>
                    <a:pt x="0" y="7535"/>
                    <a:pt x="1080" y="4927"/>
                    <a:pt x="3004" y="3004"/>
                  </a:cubicBezTo>
                  <a:cubicBezTo>
                    <a:pt x="4927" y="1080"/>
                    <a:pt x="7535" y="0"/>
                    <a:pt x="1025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83735" cy="23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60539" y="8240433"/>
            <a:ext cx="52846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chatbot to query the data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1028700" y="2297062"/>
            <a:ext cx="19050" cy="7323093"/>
          </a:xfrm>
          <a:prstGeom prst="line">
            <a:avLst/>
          </a:prstGeom>
          <a:ln cap="flat" w="95250">
            <a:solidFill>
              <a:srgbClr val="09B7E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7761749" y="2297062"/>
            <a:ext cx="9359853" cy="6610396"/>
          </a:xfrm>
          <a:custGeom>
            <a:avLst/>
            <a:gdLst/>
            <a:ahLst/>
            <a:cxnLst/>
            <a:rect r="r" b="b" t="t" l="l"/>
            <a:pathLst>
              <a:path h="6610396" w="9359853">
                <a:moveTo>
                  <a:pt x="0" y="0"/>
                </a:moveTo>
                <a:lnTo>
                  <a:pt x="9359852" y="0"/>
                </a:lnTo>
                <a:lnTo>
                  <a:pt x="9359852" y="6610396"/>
                </a:lnTo>
                <a:lnTo>
                  <a:pt x="0" y="661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85038" y="645061"/>
            <a:ext cx="13934669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Cortex Analyst - Answer to Complex Queries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20128" y="2910464"/>
            <a:ext cx="3443192" cy="3443178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138000">
              <a:off x="-124861" y="-124861"/>
              <a:ext cx="6599747" cy="6599722"/>
            </a:xfrm>
            <a:custGeom>
              <a:avLst/>
              <a:gdLst/>
              <a:ahLst/>
              <a:cxnLst/>
              <a:rect r="r" b="b" t="t" l="l"/>
              <a:pathLst>
                <a:path h="6599722" w="6599747">
                  <a:moveTo>
                    <a:pt x="0" y="254838"/>
                  </a:moveTo>
                  <a:lnTo>
                    <a:pt x="6344910" y="0"/>
                  </a:lnTo>
                  <a:lnTo>
                    <a:pt x="6599747" y="6344884"/>
                  </a:lnTo>
                  <a:lnTo>
                    <a:pt x="254837" y="6599722"/>
                  </a:lnTo>
                  <a:close/>
                </a:path>
              </a:pathLst>
            </a:custGeom>
            <a:blipFill>
              <a:blip r:embed="rId3"/>
              <a:stretch>
                <a:fillRect l="-8769" t="-8040" r="-6132" b="-686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72000">
            <a:off x="4892363" y="2871911"/>
            <a:ext cx="3496701" cy="3517221"/>
          </a:xfrm>
          <a:custGeom>
            <a:avLst/>
            <a:gdLst/>
            <a:ahLst/>
            <a:cxnLst/>
            <a:rect r="r" b="b" t="t" l="l"/>
            <a:pathLst>
              <a:path h="3517221" w="3496701">
                <a:moveTo>
                  <a:pt x="0" y="71733"/>
                </a:moveTo>
                <a:lnTo>
                  <a:pt x="3424528" y="0"/>
                </a:lnTo>
                <a:lnTo>
                  <a:pt x="3496701" y="3445487"/>
                </a:lnTo>
                <a:lnTo>
                  <a:pt x="72173" y="3517220"/>
                </a:lnTo>
                <a:lnTo>
                  <a:pt x="0" y="71733"/>
                </a:lnTo>
                <a:close/>
              </a:path>
            </a:pathLst>
          </a:custGeom>
          <a:blipFill>
            <a:blip r:embed="rId4"/>
            <a:stretch>
              <a:fillRect l="-36480" t="-8314" r="-35059" b="-53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30095" y="2907399"/>
            <a:ext cx="3288287" cy="3446243"/>
          </a:xfrm>
          <a:custGeom>
            <a:avLst/>
            <a:gdLst/>
            <a:ahLst/>
            <a:cxnLst/>
            <a:rect r="r" b="b" t="t" l="l"/>
            <a:pathLst>
              <a:path h="3446243" w="3288287">
                <a:moveTo>
                  <a:pt x="0" y="0"/>
                </a:moveTo>
                <a:lnTo>
                  <a:pt x="3288287" y="0"/>
                </a:lnTo>
                <a:lnTo>
                  <a:pt x="3288287" y="3446243"/>
                </a:lnTo>
                <a:lnTo>
                  <a:pt x="0" y="3446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81" r="-7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6399" y="1233825"/>
            <a:ext cx="1039916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Meet the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6399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MSBA’26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1555" y="6779203"/>
            <a:ext cx="30983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Abhiroop Kumar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97799" y="6779203"/>
            <a:ext cx="23528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Simoni Dalal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94276" y="6779203"/>
            <a:ext cx="244176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Nikhil Kumar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7746" y="8581254"/>
            <a:ext cx="545250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pc="17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DROPPING THE TABLES &amp; SIGNING OFF!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382278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3003" y="3402697"/>
            <a:ext cx="2537740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Brief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13003" y="2820733"/>
            <a:ext cx="2537740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3) Data 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5785" y="3366790"/>
            <a:ext cx="3368370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Importing Raw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45785" y="2820733"/>
            <a:ext cx="2537740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4) Bronze Layer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3630" y="2820733"/>
            <a:ext cx="2537740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5) Silver Layer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32622"/>
            <a:ext cx="3088857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Silver Layer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85372"/>
            <a:ext cx="2537740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6) STAR Schema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58348" y="4885372"/>
            <a:ext cx="1915492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7) Gold Layer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13003" y="4873187"/>
            <a:ext cx="3394542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8) Streamlit Dashboard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5785" y="5432622"/>
            <a:ext cx="3368370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Before vs After &amp; it’s Effect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5785" y="4892358"/>
            <a:ext cx="3234806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10) Incremental Loads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58348" y="6810948"/>
            <a:ext cx="2819431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14) Cortex Search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810948"/>
            <a:ext cx="3088857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12) AI SQL Functions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13003" y="7374828"/>
            <a:ext cx="3566440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Using Silver Layer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13003" y="6810948"/>
            <a:ext cx="3566440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16) Cortex Analyst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83630" y="3366790"/>
            <a:ext cx="3368370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Detail &amp; Data Load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58348" y="5432622"/>
            <a:ext cx="2972289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Answering 3 Questions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13003" y="5432622"/>
            <a:ext cx="3167938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Graphs and Visualizations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355778"/>
            <a:ext cx="2671915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Enriching Data with AI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58348" y="7406578"/>
            <a:ext cx="2458933" cy="3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Using Bronze Layer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178597" y="2326330"/>
            <a:ext cx="15080703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taset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Overview: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Kaggle data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et provides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on DataCamp courses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tracks,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eful for analyz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 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arning pattern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cour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 stru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s,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imizing us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ys.</a:t>
            </a:r>
          </a:p>
          <a:p>
            <a:pPr algn="l" marL="0" indent="0" lvl="0">
              <a:lnSpc>
                <a:spcPts val="447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440630"/>
            <a:ext cx="909958" cy="9099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5168" y="2529214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8597" y="4431990"/>
            <a:ext cx="16471472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Main Fi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s: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courses.csv: Core dat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 23 co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lum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ns (e.g., tit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e, difficulty,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techn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logy, instr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uct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ors).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all_tracks.csv: Overall info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on 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earning tr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acks with 18 columns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ck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title, course count).</a:t>
            </a:r>
          </a:p>
          <a:p>
            <a:pPr algn="l" marL="0" indent="0" lvl="0">
              <a:lnSpc>
                <a:spcPts val="447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546290"/>
            <a:ext cx="909958" cy="90995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5168" y="4634874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8597" y="6539239"/>
            <a:ext cx="14303855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Mappi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ng Files: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logy_mapping.cs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v: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technology IDs to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mes.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topi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_mapp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ing.csv: Map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 ID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to subj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ect areas.</a:t>
            </a:r>
          </a:p>
          <a:p>
            <a:pPr algn="l" marL="0" indent="0" lvl="0">
              <a:lnSpc>
                <a:spcPts val="447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6651950"/>
            <a:ext cx="909958" cy="90995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75168" y="6742123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399" y="923925"/>
            <a:ext cx="7977601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Brief Intro About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166399" y="645332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66399" y="8973609"/>
            <a:ext cx="2535632" cy="648758"/>
          </a:xfrm>
          <a:custGeom>
            <a:avLst/>
            <a:gdLst/>
            <a:ahLst/>
            <a:cxnLst/>
            <a:rect r="r" b="b" t="t" l="l"/>
            <a:pathLst>
              <a:path h="648758" w="2535632">
                <a:moveTo>
                  <a:pt x="0" y="0"/>
                </a:moveTo>
                <a:lnTo>
                  <a:pt x="2535632" y="0"/>
                </a:lnTo>
                <a:lnTo>
                  <a:pt x="2535632" y="648757"/>
                </a:lnTo>
                <a:lnTo>
                  <a:pt x="0" y="648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6341" r="-289" b="-14563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3491019"/>
            <a:ext cx="5026555" cy="4216665"/>
            <a:chOff x="0" y="0"/>
            <a:chExt cx="4489857" cy="37664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9857" cy="3766441"/>
            </a:xfrm>
            <a:custGeom>
              <a:avLst/>
              <a:gdLst/>
              <a:ahLst/>
              <a:cxnLst/>
              <a:rect r="r" b="b" t="t" l="l"/>
              <a:pathLst>
                <a:path h="3766441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3743451"/>
                  </a:lnTo>
                  <a:cubicBezTo>
                    <a:pt x="4489857" y="3756148"/>
                    <a:pt x="4479564" y="3766441"/>
                    <a:pt x="4466866" y="3766441"/>
                  </a:cubicBezTo>
                  <a:lnTo>
                    <a:pt x="22991" y="3766441"/>
                  </a:lnTo>
                  <a:cubicBezTo>
                    <a:pt x="10293" y="3766441"/>
                    <a:pt x="0" y="3756148"/>
                    <a:pt x="0" y="3743451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89857" cy="3814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460900" y="90045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630723" y="3491019"/>
            <a:ext cx="5026555" cy="4216665"/>
            <a:chOff x="0" y="0"/>
            <a:chExt cx="4489857" cy="37664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89857" cy="3766441"/>
            </a:xfrm>
            <a:custGeom>
              <a:avLst/>
              <a:gdLst/>
              <a:ahLst/>
              <a:cxnLst/>
              <a:rect r="r" b="b" t="t" l="l"/>
              <a:pathLst>
                <a:path h="3766441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3743451"/>
                  </a:lnTo>
                  <a:cubicBezTo>
                    <a:pt x="4489857" y="3756148"/>
                    <a:pt x="4479564" y="3766441"/>
                    <a:pt x="4466866" y="3766441"/>
                  </a:cubicBezTo>
                  <a:lnTo>
                    <a:pt x="22991" y="3766441"/>
                  </a:lnTo>
                  <a:cubicBezTo>
                    <a:pt x="10293" y="3766441"/>
                    <a:pt x="0" y="3756148"/>
                    <a:pt x="0" y="3743451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489857" cy="3814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5047" y="3491019"/>
            <a:ext cx="5026555" cy="4216665"/>
            <a:chOff x="0" y="0"/>
            <a:chExt cx="4489857" cy="37664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89857" cy="3766441"/>
            </a:xfrm>
            <a:custGeom>
              <a:avLst/>
              <a:gdLst/>
              <a:ahLst/>
              <a:cxnLst/>
              <a:rect r="r" b="b" t="t" l="l"/>
              <a:pathLst>
                <a:path h="3766441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3743451"/>
                  </a:lnTo>
                  <a:cubicBezTo>
                    <a:pt x="4489857" y="3756148"/>
                    <a:pt x="4479564" y="3766441"/>
                    <a:pt x="4466866" y="3766441"/>
                  </a:cubicBezTo>
                  <a:lnTo>
                    <a:pt x="22991" y="3766441"/>
                  </a:lnTo>
                  <a:cubicBezTo>
                    <a:pt x="10293" y="3766441"/>
                    <a:pt x="0" y="3756148"/>
                    <a:pt x="0" y="3743451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489857" cy="3814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84531" y="1458484"/>
            <a:ext cx="486640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Bronze Layer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1259" y="3700834"/>
            <a:ext cx="4276833" cy="400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0"/>
              </a:lnSpc>
            </a:pPr>
            <a:r>
              <a:rPr lang="en-US" b="true" sz="25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Bronze Schema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Cr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</a:t>
            </a:r>
          </a:p>
          <a:p>
            <a:pPr algn="l" marL="0" indent="0" lvl="0">
              <a:lnSpc>
                <a:spcPts val="4000"/>
              </a:lnSpc>
            </a:pP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​</a:t>
            </a:r>
          </a:p>
          <a:p>
            <a:pPr algn="l" marL="0" indent="0" lvl="0">
              <a:lnSpc>
                <a:spcPts val="4000"/>
              </a:lnSpc>
            </a:pP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ated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BRONZE sch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 as 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ntainer for raw CSV dat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a, 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preserving original data format with VARCHAR columns.</a:t>
            </a:r>
          </a:p>
          <a:p>
            <a:pPr algn="l" marL="0" indent="0" lvl="0">
              <a:lnSpc>
                <a:spcPts val="4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6496" y="3700834"/>
            <a:ext cx="4596306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0"/>
              </a:lnSpc>
            </a:pPr>
            <a:r>
              <a:rPr lang="en-US" b="true" sz="25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Loading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Infra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</a:t>
            </a:r>
            <a:r>
              <a:rPr lang="en-US" b="true" sz="25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ucture</a:t>
            </a:r>
          </a:p>
          <a:p>
            <a:pPr algn="l" marL="0" indent="0" lvl="0">
              <a:lnSpc>
                <a:spcPts val="4000"/>
              </a:lnSpc>
            </a:pP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​</a:t>
            </a:r>
          </a:p>
          <a:p>
            <a:pPr algn="l" marL="0" indent="0" lvl="0">
              <a:lnSpc>
                <a:spcPts val="4000"/>
              </a:lnSpc>
            </a:pP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Est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blished s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agin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are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a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nd file format definitions t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facil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tat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 CSV file ingestion into the database.</a:t>
            </a:r>
          </a:p>
          <a:p>
            <a:pPr algn="l" marL="0" indent="0" lvl="0">
              <a:lnSpc>
                <a:spcPts val="40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466902" y="3700834"/>
            <a:ext cx="4276833" cy="400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Import Execution​</a:t>
            </a:r>
          </a:p>
          <a:p>
            <a:pPr algn="l">
              <a:lnSpc>
                <a:spcPts val="4000"/>
              </a:lnSpc>
            </a:pPr>
          </a:p>
          <a:p>
            <a:pPr algn="l" marL="0" indent="0" lvl="0">
              <a:lnSpc>
                <a:spcPts val="4000"/>
              </a:lnSpc>
            </a:pPr>
            <a:r>
              <a:rPr lang="en-US" sz="2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Used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COPY INTO commands to lo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 data from staged CSV files into corres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nd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5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ng BRONZE tables efficiently.</a:t>
            </a:r>
          </a:p>
          <a:p>
            <a:pPr algn="l" marL="0" indent="0" lvl="0">
              <a:lnSpc>
                <a:spcPts val="40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541259" y="8121219"/>
            <a:ext cx="15202476" cy="1847945"/>
            <a:chOff x="0" y="0"/>
            <a:chExt cx="13579271" cy="1650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79272" cy="1650635"/>
            </a:xfrm>
            <a:custGeom>
              <a:avLst/>
              <a:gdLst/>
              <a:ahLst/>
              <a:cxnLst/>
              <a:rect r="r" b="b" t="t" l="l"/>
              <a:pathLst>
                <a:path h="1650635" w="13579272">
                  <a:moveTo>
                    <a:pt x="7602" y="0"/>
                  </a:moveTo>
                  <a:lnTo>
                    <a:pt x="13571671" y="0"/>
                  </a:lnTo>
                  <a:cubicBezTo>
                    <a:pt x="13573686" y="0"/>
                    <a:pt x="13575619" y="801"/>
                    <a:pt x="13577046" y="2226"/>
                  </a:cubicBezTo>
                  <a:cubicBezTo>
                    <a:pt x="13578470" y="3652"/>
                    <a:pt x="13579272" y="5586"/>
                    <a:pt x="13579272" y="7602"/>
                  </a:cubicBezTo>
                  <a:lnTo>
                    <a:pt x="13579272" y="1643034"/>
                  </a:lnTo>
                  <a:cubicBezTo>
                    <a:pt x="13579272" y="1645050"/>
                    <a:pt x="13578470" y="1646983"/>
                    <a:pt x="13577046" y="1648409"/>
                  </a:cubicBezTo>
                  <a:cubicBezTo>
                    <a:pt x="13575619" y="1649835"/>
                    <a:pt x="13573686" y="1650635"/>
                    <a:pt x="13571671" y="1650635"/>
                  </a:cubicBezTo>
                  <a:lnTo>
                    <a:pt x="7602" y="1650635"/>
                  </a:lnTo>
                  <a:cubicBezTo>
                    <a:pt x="5586" y="1650635"/>
                    <a:pt x="3652" y="1649835"/>
                    <a:pt x="2226" y="1648409"/>
                  </a:cubicBezTo>
                  <a:cubicBezTo>
                    <a:pt x="801" y="1646983"/>
                    <a:pt x="0" y="1645050"/>
                    <a:pt x="0" y="1643034"/>
                  </a:cubicBezTo>
                  <a:lnTo>
                    <a:pt x="0" y="7602"/>
                  </a:lnTo>
                  <a:cubicBezTo>
                    <a:pt x="0" y="5586"/>
                    <a:pt x="801" y="3652"/>
                    <a:pt x="2226" y="2226"/>
                  </a:cubicBezTo>
                  <a:cubicBezTo>
                    <a:pt x="3652" y="801"/>
                    <a:pt x="5586" y="0"/>
                    <a:pt x="760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579271" cy="169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78958" y="8302336"/>
            <a:ext cx="14749712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</a:pP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Validation</a:t>
            </a:r>
            <a:r>
              <a:rPr lang="en-US" b="true" sz="24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&amp; Foundation</a:t>
            </a:r>
          </a:p>
          <a:p>
            <a:pPr algn="l" marL="0" indent="0" lvl="0">
              <a:lnSpc>
                <a:spcPts val="3999"/>
              </a:lnSpc>
            </a:pPr>
            <a:r>
              <a:rPr lang="en-US" sz="24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Checked for errors, row counts, and column structure to ensure data accuracy for next stages.</a:t>
            </a:r>
          </a:p>
          <a:p>
            <a:pPr algn="l" marL="0" indent="0" lvl="0">
              <a:lnSpc>
                <a:spcPts val="3999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83048" y="1348125"/>
            <a:ext cx="843028" cy="1068420"/>
          </a:xfrm>
          <a:custGeom>
            <a:avLst/>
            <a:gdLst/>
            <a:ahLst/>
            <a:cxnLst/>
            <a:rect r="r" b="b" t="t" l="l"/>
            <a:pathLst>
              <a:path h="1068420" w="843028">
                <a:moveTo>
                  <a:pt x="0" y="0"/>
                </a:moveTo>
                <a:lnTo>
                  <a:pt x="843029" y="0"/>
                </a:lnTo>
                <a:lnTo>
                  <a:pt x="843029" y="1068420"/>
                </a:lnTo>
                <a:lnTo>
                  <a:pt x="0" y="106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785623" y="479443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139686" y="9220200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81533" y="2377974"/>
            <a:ext cx="3345981" cy="33459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81533" y="6363849"/>
            <a:ext cx="3345981" cy="33459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03764" y="2377974"/>
            <a:ext cx="3345981" cy="33459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3764" y="6363849"/>
            <a:ext cx="3345981" cy="33459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25995" y="2377974"/>
            <a:ext cx="3345981" cy="33459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25995" y="6363849"/>
            <a:ext cx="3345981" cy="334598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85038" y="752634"/>
            <a:ext cx="888494" cy="1126042"/>
          </a:xfrm>
          <a:custGeom>
            <a:avLst/>
            <a:gdLst/>
            <a:ahLst/>
            <a:cxnLst/>
            <a:rect r="r" b="b" t="t" l="l"/>
            <a:pathLst>
              <a:path h="1126042" w="888494">
                <a:moveTo>
                  <a:pt x="0" y="0"/>
                </a:moveTo>
                <a:lnTo>
                  <a:pt x="888494" y="0"/>
                </a:lnTo>
                <a:lnTo>
                  <a:pt x="888494" y="1126041"/>
                </a:lnTo>
                <a:lnTo>
                  <a:pt x="0" y="112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6249" y="3624875"/>
            <a:ext cx="4678039" cy="486306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852592" y="932526"/>
            <a:ext cx="9148579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Silver Layer - Key Steps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47758" y="2994148"/>
            <a:ext cx="2813532" cy="230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chem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68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Set up a new SILVER schema.</a:t>
            </a:r>
          </a:p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981533" y="6853980"/>
            <a:ext cx="3345981" cy="261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Surrog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ate Keys</a:t>
            </a:r>
          </a:p>
          <a:p>
            <a:pPr algn="ctr" marL="0" indent="0" lvl="0">
              <a:lnSpc>
                <a:spcPts val="160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52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laced Bronze PKs wi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 SKs for ID d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fferent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iation.</a:t>
            </a:r>
          </a:p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678360" y="2890643"/>
            <a:ext cx="3596788" cy="251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gn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ERD</a:t>
            </a:r>
          </a:p>
          <a:p>
            <a:pPr algn="ctr" marL="0" indent="0" lvl="0">
              <a:lnSpc>
                <a:spcPts val="368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ctr" marL="0" indent="0" lvl="0">
              <a:lnSpc>
                <a:spcPts val="368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STAR/S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owflake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chit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ure.</a:t>
            </a:r>
          </a:p>
          <a:p>
            <a:pPr algn="ctr" marL="0" indent="0" lvl="0">
              <a:lnSpc>
                <a:spcPts val="463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920934" y="6638355"/>
            <a:ext cx="3111641" cy="307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6"/>
              </a:lnSpc>
              <a:spcBef>
                <a:spcPct val="0"/>
              </a:spcBef>
            </a:pPr>
            <a:r>
              <a:rPr lang="en-US" b="true" sz="253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Popul</a:t>
            </a:r>
            <a:r>
              <a:rPr lang="en-US" b="true" sz="2535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ate &amp; </a:t>
            </a:r>
            <a:r>
              <a:rPr lang="en-US" b="true" sz="2535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Transf</a:t>
            </a:r>
            <a:r>
              <a:rPr lang="en-US" b="true" sz="2535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</a:t>
            </a:r>
            <a:r>
              <a:rPr lang="en-US" b="true" sz="2535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rm</a:t>
            </a:r>
          </a:p>
          <a:p>
            <a:pPr algn="ctr" marL="0" indent="0" lvl="0">
              <a:lnSpc>
                <a:spcPts val="3187"/>
              </a:lnSpc>
              <a:spcBef>
                <a:spcPct val="0"/>
              </a:spcBef>
            </a:pPr>
            <a:r>
              <a:rPr lang="en-US" sz="1991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Inserted </a:t>
            </a:r>
            <a:r>
              <a:rPr lang="en-US" sz="1991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using que</a:t>
            </a:r>
            <a:r>
              <a:rPr lang="en-US" sz="1991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ri</a:t>
            </a:r>
            <a:r>
              <a:rPr lang="en-US" sz="1991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 and func</a:t>
            </a:r>
            <a:r>
              <a:rPr lang="en-US" sz="1991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tions (e.g., TO_DATE, TRIM, LOWER).</a:t>
            </a:r>
          </a:p>
          <a:p>
            <a:pPr algn="ctr" marL="0" indent="0" lvl="0">
              <a:lnSpc>
                <a:spcPts val="4056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504898" y="2769534"/>
            <a:ext cx="3588175" cy="276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b="true" sz="28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Build T</a:t>
            </a:r>
            <a:r>
              <a:rPr lang="en-US" b="true" sz="28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ables</a:t>
            </a:r>
          </a:p>
          <a:p>
            <a:pPr algn="ctr" marL="0" indent="0" lvl="0">
              <a:lnSpc>
                <a:spcPts val="160"/>
              </a:lnSpc>
            </a:pPr>
          </a:p>
          <a:p>
            <a:pPr algn="ctr" marL="0" indent="0" lvl="0">
              <a:lnSpc>
                <a:spcPts val="3520"/>
              </a:lnSpc>
            </a:pP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17 tables </a:t>
            </a:r>
          </a:p>
          <a:p>
            <a:pPr algn="ctr" marL="0" indent="0" lvl="0">
              <a:lnSpc>
                <a:spcPts val="3520"/>
              </a:lnSpc>
            </a:pP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[2 Fact, 10 Dimension, </a:t>
            </a:r>
          </a:p>
          <a:p>
            <a:pPr algn="ctr" marL="0" indent="0" lvl="0">
              <a:lnSpc>
                <a:spcPts val="3520"/>
              </a:lnSpc>
            </a:pP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 Bridge, 1 Audit] </a:t>
            </a:r>
          </a:p>
          <a:p>
            <a:pPr algn="ctr" marL="0" indent="0" lvl="0">
              <a:lnSpc>
                <a:spcPts val="3520"/>
              </a:lnSpc>
            </a:pP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+ 13 sequences</a:t>
            </a:r>
          </a:p>
          <a:p>
            <a:pPr algn="ctr" marL="0" indent="0" lvl="0">
              <a:lnSpc>
                <a:spcPts val="32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763059" y="6792067"/>
            <a:ext cx="3071853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Validate</a:t>
            </a:r>
          </a:p>
          <a:p>
            <a:pPr algn="ctr">
              <a:lnSpc>
                <a:spcPts val="1920"/>
              </a:lnSpc>
            </a:pPr>
          </a:p>
          <a:p>
            <a:pPr algn="ctr">
              <a:lnSpc>
                <a:spcPts val="368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Ran checks for clean, accurate data insertion.</a:t>
            </a:r>
          </a:p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8566" y="-15240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3024" y="9698991"/>
            <a:ext cx="3512820" cy="43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STAR Schema - Silver Layer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430876" y="212235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11054" y="585724"/>
            <a:ext cx="744502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Gold Layer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572" y="1889644"/>
            <a:ext cx="17626855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n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 GOLD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sc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hem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 3 dynamic t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able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an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er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key bus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questi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ns,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 n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 real-time data fre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hn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 SILVER. Added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 Audit Tab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 for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og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track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ng</a:t>
            </a:r>
            <a:r>
              <a:rPr lang="en-US" sz="22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 marL="0" indent="0" lvl="0">
              <a:lnSpc>
                <a:spcPts val="3520"/>
              </a:lnSpc>
              <a:spcBef>
                <a:spcPct val="0"/>
              </a:spcBef>
            </a:pP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6976" y="3168534"/>
          <a:ext cx="17994048" cy="6934200"/>
        </p:xfrm>
        <a:graphic>
          <a:graphicData uri="http://schemas.openxmlformats.org/drawingml/2006/table">
            <a:tbl>
              <a:tblPr/>
              <a:tblGrid>
                <a:gridCol w="5724022"/>
                <a:gridCol w="5724022"/>
                <a:gridCol w="6546005"/>
              </a:tblGrid>
              <a:tr h="8309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Use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Business Question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Required Silver Tables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9102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1 - Programming Language Instructional Effort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Identify which programming languages require the most instructional effort (time, chapters, exercises, videos) across all courses.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FACT_COURSE_SNAPSHOT_SILVER, DIM_PROGRAMMING_LANGUAGE, DIM_DIFFICULTY, DIM_COURSE.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02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2 - Track-Level 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For each career or skill track, calculate total learning content (time, chapters, exercises, videos) and number of courses per track.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BRIDGE_COURSE_TRACK, DIM_TRACK, FACT_COURSE_SNAPSHOT_SILVER, DIM_COURSE.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7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3 -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Course Difficulty Distribution &amp; Curriculum 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Analyze course catalog distribution across difficulty levels (Beginner, Intermediate, Advanced) and identify which level contributes the most learning content (chapters, exercises, videos).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FACT_COURSE_SNAPSHOT_SILVER, DIM_COURSE, DIM_DIFFICULTY.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330572" y="545610"/>
            <a:ext cx="887932" cy="1125329"/>
          </a:xfrm>
          <a:custGeom>
            <a:avLst/>
            <a:gdLst/>
            <a:ahLst/>
            <a:cxnLst/>
            <a:rect r="r" b="b" t="t" l="l"/>
            <a:pathLst>
              <a:path h="1125329" w="887932">
                <a:moveTo>
                  <a:pt x="0" y="0"/>
                </a:moveTo>
                <a:lnTo>
                  <a:pt x="887932" y="0"/>
                </a:lnTo>
                <a:lnTo>
                  <a:pt x="887932" y="1125330"/>
                </a:lnTo>
                <a:lnTo>
                  <a:pt x="0" y="112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1039916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Streamlit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2087" y="2866639"/>
            <a:ext cx="16092901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appr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ach bl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nds st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ategic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insight, creative 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ecut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on, and data-driv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optimiz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tion - t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cif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ic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ally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growing 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businesses.</a:t>
            </a:r>
            <a:r>
              <a:rPr lang="en-US" sz="24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241578" y="6895660"/>
            <a:ext cx="630745" cy="587381"/>
          </a:xfrm>
          <a:custGeom>
            <a:avLst/>
            <a:gdLst/>
            <a:ahLst/>
            <a:cxnLst/>
            <a:rect r="r" b="b" t="t" l="l"/>
            <a:pathLst>
              <a:path h="587381" w="630745">
                <a:moveTo>
                  <a:pt x="0" y="0"/>
                </a:moveTo>
                <a:lnTo>
                  <a:pt x="630745" y="0"/>
                </a:lnTo>
                <a:lnTo>
                  <a:pt x="630745" y="587381"/>
                </a:lnTo>
                <a:lnTo>
                  <a:pt x="0" y="58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3708" y="5327365"/>
            <a:ext cx="562718" cy="991573"/>
          </a:xfrm>
          <a:custGeom>
            <a:avLst/>
            <a:gdLst/>
            <a:ahLst/>
            <a:cxnLst/>
            <a:rect r="r" b="b" t="t" l="l"/>
            <a:pathLst>
              <a:path h="991573" w="562718">
                <a:moveTo>
                  <a:pt x="0" y="0"/>
                </a:moveTo>
                <a:lnTo>
                  <a:pt x="562718" y="0"/>
                </a:lnTo>
                <a:lnTo>
                  <a:pt x="562718" y="991574"/>
                </a:lnTo>
                <a:lnTo>
                  <a:pt x="0" y="99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5618" y="7090005"/>
            <a:ext cx="835138" cy="786074"/>
          </a:xfrm>
          <a:custGeom>
            <a:avLst/>
            <a:gdLst/>
            <a:ahLst/>
            <a:cxnLst/>
            <a:rect r="r" b="b" t="t" l="l"/>
            <a:pathLst>
              <a:path h="786074" w="835138">
                <a:moveTo>
                  <a:pt x="0" y="0"/>
                </a:moveTo>
                <a:lnTo>
                  <a:pt x="835138" y="0"/>
                </a:lnTo>
                <a:lnTo>
                  <a:pt x="835138" y="786073"/>
                </a:lnTo>
                <a:lnTo>
                  <a:pt x="0" y="786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6399" y="5706608"/>
            <a:ext cx="2855837" cy="1967104"/>
            <a:chOff x="0" y="0"/>
            <a:chExt cx="693735" cy="4778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3735" cy="477846"/>
            </a:xfrm>
            <a:custGeom>
              <a:avLst/>
              <a:gdLst/>
              <a:ahLst/>
              <a:cxnLst/>
              <a:rect r="r" b="b" t="t" l="l"/>
              <a:pathLst>
                <a:path h="477846" w="693735">
                  <a:moveTo>
                    <a:pt x="46085" y="0"/>
                  </a:moveTo>
                  <a:lnTo>
                    <a:pt x="647650" y="0"/>
                  </a:lnTo>
                  <a:cubicBezTo>
                    <a:pt x="659872" y="0"/>
                    <a:pt x="671594" y="4855"/>
                    <a:pt x="680237" y="13498"/>
                  </a:cubicBezTo>
                  <a:cubicBezTo>
                    <a:pt x="688880" y="22141"/>
                    <a:pt x="693735" y="33863"/>
                    <a:pt x="693735" y="46085"/>
                  </a:cubicBezTo>
                  <a:lnTo>
                    <a:pt x="693735" y="431760"/>
                  </a:lnTo>
                  <a:cubicBezTo>
                    <a:pt x="693735" y="443983"/>
                    <a:pt x="688880" y="455705"/>
                    <a:pt x="680237" y="464347"/>
                  </a:cubicBezTo>
                  <a:cubicBezTo>
                    <a:pt x="671594" y="472990"/>
                    <a:pt x="659872" y="477846"/>
                    <a:pt x="647650" y="477846"/>
                  </a:cubicBezTo>
                  <a:lnTo>
                    <a:pt x="46085" y="477846"/>
                  </a:lnTo>
                  <a:cubicBezTo>
                    <a:pt x="33863" y="477846"/>
                    <a:pt x="22141" y="472990"/>
                    <a:pt x="13498" y="464347"/>
                  </a:cubicBezTo>
                  <a:cubicBezTo>
                    <a:pt x="4855" y="455705"/>
                    <a:pt x="0" y="443983"/>
                    <a:pt x="0" y="431760"/>
                  </a:cubicBezTo>
                  <a:lnTo>
                    <a:pt x="0" y="46085"/>
                  </a:lnTo>
                  <a:cubicBezTo>
                    <a:pt x="0" y="33863"/>
                    <a:pt x="4855" y="22141"/>
                    <a:pt x="13498" y="13498"/>
                  </a:cubicBezTo>
                  <a:cubicBezTo>
                    <a:pt x="22141" y="4855"/>
                    <a:pt x="33863" y="0"/>
                    <a:pt x="4608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93735" cy="52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66399" y="4750702"/>
            <a:ext cx="3948760" cy="55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Key Steps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407241" y="5714630"/>
            <a:ext cx="2855837" cy="1967104"/>
            <a:chOff x="0" y="0"/>
            <a:chExt cx="693735" cy="4778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3735" cy="477846"/>
            </a:xfrm>
            <a:custGeom>
              <a:avLst/>
              <a:gdLst/>
              <a:ahLst/>
              <a:cxnLst/>
              <a:rect r="r" b="b" t="t" l="l"/>
              <a:pathLst>
                <a:path h="477846" w="693735">
                  <a:moveTo>
                    <a:pt x="46085" y="0"/>
                  </a:moveTo>
                  <a:lnTo>
                    <a:pt x="647650" y="0"/>
                  </a:lnTo>
                  <a:cubicBezTo>
                    <a:pt x="659872" y="0"/>
                    <a:pt x="671594" y="4855"/>
                    <a:pt x="680237" y="13498"/>
                  </a:cubicBezTo>
                  <a:cubicBezTo>
                    <a:pt x="688880" y="22141"/>
                    <a:pt x="693735" y="33863"/>
                    <a:pt x="693735" y="46085"/>
                  </a:cubicBezTo>
                  <a:lnTo>
                    <a:pt x="693735" y="431760"/>
                  </a:lnTo>
                  <a:cubicBezTo>
                    <a:pt x="693735" y="443983"/>
                    <a:pt x="688880" y="455705"/>
                    <a:pt x="680237" y="464347"/>
                  </a:cubicBezTo>
                  <a:cubicBezTo>
                    <a:pt x="671594" y="472990"/>
                    <a:pt x="659872" y="477846"/>
                    <a:pt x="647650" y="477846"/>
                  </a:cubicBezTo>
                  <a:lnTo>
                    <a:pt x="46085" y="477846"/>
                  </a:lnTo>
                  <a:cubicBezTo>
                    <a:pt x="33863" y="477846"/>
                    <a:pt x="22141" y="472990"/>
                    <a:pt x="13498" y="464347"/>
                  </a:cubicBezTo>
                  <a:cubicBezTo>
                    <a:pt x="4855" y="455705"/>
                    <a:pt x="0" y="443983"/>
                    <a:pt x="0" y="431760"/>
                  </a:cubicBezTo>
                  <a:lnTo>
                    <a:pt x="0" y="46085"/>
                  </a:lnTo>
                  <a:cubicBezTo>
                    <a:pt x="0" y="33863"/>
                    <a:pt x="4855" y="22141"/>
                    <a:pt x="13498" y="13498"/>
                  </a:cubicBezTo>
                  <a:cubicBezTo>
                    <a:pt x="22141" y="4855"/>
                    <a:pt x="33863" y="0"/>
                    <a:pt x="4608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93735" cy="52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44078" y="5714630"/>
            <a:ext cx="2855837" cy="1967104"/>
            <a:chOff x="0" y="0"/>
            <a:chExt cx="693735" cy="4778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3735" cy="477846"/>
            </a:xfrm>
            <a:custGeom>
              <a:avLst/>
              <a:gdLst/>
              <a:ahLst/>
              <a:cxnLst/>
              <a:rect r="r" b="b" t="t" l="l"/>
              <a:pathLst>
                <a:path h="477846" w="693735">
                  <a:moveTo>
                    <a:pt x="46085" y="0"/>
                  </a:moveTo>
                  <a:lnTo>
                    <a:pt x="647650" y="0"/>
                  </a:lnTo>
                  <a:cubicBezTo>
                    <a:pt x="659872" y="0"/>
                    <a:pt x="671594" y="4855"/>
                    <a:pt x="680237" y="13498"/>
                  </a:cubicBezTo>
                  <a:cubicBezTo>
                    <a:pt x="688880" y="22141"/>
                    <a:pt x="693735" y="33863"/>
                    <a:pt x="693735" y="46085"/>
                  </a:cubicBezTo>
                  <a:lnTo>
                    <a:pt x="693735" y="431760"/>
                  </a:lnTo>
                  <a:cubicBezTo>
                    <a:pt x="693735" y="443983"/>
                    <a:pt x="688880" y="455705"/>
                    <a:pt x="680237" y="464347"/>
                  </a:cubicBezTo>
                  <a:cubicBezTo>
                    <a:pt x="671594" y="472990"/>
                    <a:pt x="659872" y="477846"/>
                    <a:pt x="647650" y="477846"/>
                  </a:cubicBezTo>
                  <a:lnTo>
                    <a:pt x="46085" y="477846"/>
                  </a:lnTo>
                  <a:cubicBezTo>
                    <a:pt x="33863" y="477846"/>
                    <a:pt x="22141" y="472990"/>
                    <a:pt x="13498" y="464347"/>
                  </a:cubicBezTo>
                  <a:cubicBezTo>
                    <a:pt x="4855" y="455705"/>
                    <a:pt x="0" y="443983"/>
                    <a:pt x="0" y="431760"/>
                  </a:cubicBezTo>
                  <a:lnTo>
                    <a:pt x="0" y="46085"/>
                  </a:lnTo>
                  <a:cubicBezTo>
                    <a:pt x="0" y="33863"/>
                    <a:pt x="4855" y="22141"/>
                    <a:pt x="13498" y="13498"/>
                  </a:cubicBezTo>
                  <a:cubicBezTo>
                    <a:pt x="22141" y="4855"/>
                    <a:pt x="33863" y="0"/>
                    <a:pt x="4608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693735" cy="52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80915" y="5714630"/>
            <a:ext cx="2855837" cy="1967104"/>
            <a:chOff x="0" y="0"/>
            <a:chExt cx="693735" cy="4778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3735" cy="477846"/>
            </a:xfrm>
            <a:custGeom>
              <a:avLst/>
              <a:gdLst/>
              <a:ahLst/>
              <a:cxnLst/>
              <a:rect r="r" b="b" t="t" l="l"/>
              <a:pathLst>
                <a:path h="477846" w="693735">
                  <a:moveTo>
                    <a:pt x="46085" y="0"/>
                  </a:moveTo>
                  <a:lnTo>
                    <a:pt x="647650" y="0"/>
                  </a:lnTo>
                  <a:cubicBezTo>
                    <a:pt x="659872" y="0"/>
                    <a:pt x="671594" y="4855"/>
                    <a:pt x="680237" y="13498"/>
                  </a:cubicBezTo>
                  <a:cubicBezTo>
                    <a:pt x="688880" y="22141"/>
                    <a:pt x="693735" y="33863"/>
                    <a:pt x="693735" y="46085"/>
                  </a:cubicBezTo>
                  <a:lnTo>
                    <a:pt x="693735" y="431760"/>
                  </a:lnTo>
                  <a:cubicBezTo>
                    <a:pt x="693735" y="443983"/>
                    <a:pt x="688880" y="455705"/>
                    <a:pt x="680237" y="464347"/>
                  </a:cubicBezTo>
                  <a:cubicBezTo>
                    <a:pt x="671594" y="472990"/>
                    <a:pt x="659872" y="477846"/>
                    <a:pt x="647650" y="477846"/>
                  </a:cubicBezTo>
                  <a:lnTo>
                    <a:pt x="46085" y="477846"/>
                  </a:lnTo>
                  <a:cubicBezTo>
                    <a:pt x="33863" y="477846"/>
                    <a:pt x="22141" y="472990"/>
                    <a:pt x="13498" y="464347"/>
                  </a:cubicBezTo>
                  <a:cubicBezTo>
                    <a:pt x="4855" y="455705"/>
                    <a:pt x="0" y="443983"/>
                    <a:pt x="0" y="431760"/>
                  </a:cubicBezTo>
                  <a:lnTo>
                    <a:pt x="0" y="46085"/>
                  </a:lnTo>
                  <a:cubicBezTo>
                    <a:pt x="0" y="33863"/>
                    <a:pt x="4855" y="22141"/>
                    <a:pt x="13498" y="13498"/>
                  </a:cubicBezTo>
                  <a:cubicBezTo>
                    <a:pt x="22141" y="4855"/>
                    <a:pt x="33863" y="0"/>
                    <a:pt x="4608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93735" cy="52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82087" y="5972293"/>
            <a:ext cx="2624460" cy="135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Cr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eate a new stage in GOLD schema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22930" y="5827597"/>
            <a:ext cx="2624460" cy="165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Create a</a:t>
            </a:r>
            <a:r>
              <a:rPr lang="en-US" sz="21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Str</a:t>
            </a:r>
            <a:r>
              <a:rPr lang="en-US" sz="21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eamlit python script that visualizes Gold table result-set data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59767" y="5988336"/>
            <a:ext cx="2624460" cy="135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Upload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 Python file to the new stage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96604" y="5746952"/>
            <a:ext cx="2624460" cy="182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SnowSQL, create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Str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eamlit object pointing to the stage &amp; script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074918" y="5706608"/>
            <a:ext cx="2855837" cy="1967104"/>
            <a:chOff x="0" y="0"/>
            <a:chExt cx="693735" cy="4778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3735" cy="477846"/>
            </a:xfrm>
            <a:custGeom>
              <a:avLst/>
              <a:gdLst/>
              <a:ahLst/>
              <a:cxnLst/>
              <a:rect r="r" b="b" t="t" l="l"/>
              <a:pathLst>
                <a:path h="477846" w="693735">
                  <a:moveTo>
                    <a:pt x="46085" y="0"/>
                  </a:moveTo>
                  <a:lnTo>
                    <a:pt x="647650" y="0"/>
                  </a:lnTo>
                  <a:cubicBezTo>
                    <a:pt x="659872" y="0"/>
                    <a:pt x="671594" y="4855"/>
                    <a:pt x="680237" y="13498"/>
                  </a:cubicBezTo>
                  <a:cubicBezTo>
                    <a:pt x="688880" y="22141"/>
                    <a:pt x="693735" y="33863"/>
                    <a:pt x="693735" y="46085"/>
                  </a:cubicBezTo>
                  <a:lnTo>
                    <a:pt x="693735" y="431760"/>
                  </a:lnTo>
                  <a:cubicBezTo>
                    <a:pt x="693735" y="443983"/>
                    <a:pt x="688880" y="455705"/>
                    <a:pt x="680237" y="464347"/>
                  </a:cubicBezTo>
                  <a:cubicBezTo>
                    <a:pt x="671594" y="472990"/>
                    <a:pt x="659872" y="477846"/>
                    <a:pt x="647650" y="477846"/>
                  </a:cubicBezTo>
                  <a:lnTo>
                    <a:pt x="46085" y="477846"/>
                  </a:lnTo>
                  <a:cubicBezTo>
                    <a:pt x="33863" y="477846"/>
                    <a:pt x="22141" y="472990"/>
                    <a:pt x="13498" y="464347"/>
                  </a:cubicBezTo>
                  <a:cubicBezTo>
                    <a:pt x="4855" y="455705"/>
                    <a:pt x="0" y="443983"/>
                    <a:pt x="0" y="431760"/>
                  </a:cubicBezTo>
                  <a:lnTo>
                    <a:pt x="0" y="46085"/>
                  </a:lnTo>
                  <a:cubicBezTo>
                    <a:pt x="0" y="33863"/>
                    <a:pt x="4855" y="22141"/>
                    <a:pt x="13498" y="13498"/>
                  </a:cubicBezTo>
                  <a:cubicBezTo>
                    <a:pt x="22141" y="4855"/>
                    <a:pt x="33863" y="0"/>
                    <a:pt x="46085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93735" cy="52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190607" y="5972293"/>
            <a:ext cx="2624460" cy="135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Str</a:t>
            </a:r>
            <a:r>
              <a:rPr lang="en-US" sz="23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eamlit dashboard is ready!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64941" y="2202510"/>
            <a:ext cx="4251189" cy="7547551"/>
            <a:chOff x="0" y="0"/>
            <a:chExt cx="5668252" cy="100634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68252" cy="2260215"/>
            </a:xfrm>
            <a:custGeom>
              <a:avLst/>
              <a:gdLst/>
              <a:ahLst/>
              <a:cxnLst/>
              <a:rect r="r" b="b" t="t" l="l"/>
              <a:pathLst>
                <a:path h="2260215" w="5668252">
                  <a:moveTo>
                    <a:pt x="0" y="0"/>
                  </a:moveTo>
                  <a:lnTo>
                    <a:pt x="5668252" y="0"/>
                  </a:lnTo>
                  <a:lnTo>
                    <a:pt x="5668252" y="2260215"/>
                  </a:lnTo>
                  <a:lnTo>
                    <a:pt x="0" y="226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162562"/>
              <a:ext cx="5668252" cy="2883723"/>
            </a:xfrm>
            <a:custGeom>
              <a:avLst/>
              <a:gdLst/>
              <a:ahLst/>
              <a:cxnLst/>
              <a:rect r="r" b="b" t="t" l="l"/>
              <a:pathLst>
                <a:path h="2883723" w="5668252">
                  <a:moveTo>
                    <a:pt x="0" y="0"/>
                  </a:moveTo>
                  <a:lnTo>
                    <a:pt x="5668252" y="0"/>
                  </a:lnTo>
                  <a:lnTo>
                    <a:pt x="5668252" y="2883723"/>
                  </a:lnTo>
                  <a:lnTo>
                    <a:pt x="0" y="2883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994831"/>
              <a:ext cx="5668252" cy="2557799"/>
            </a:xfrm>
            <a:custGeom>
              <a:avLst/>
              <a:gdLst/>
              <a:ahLst/>
              <a:cxnLst/>
              <a:rect r="r" b="b" t="t" l="l"/>
              <a:pathLst>
                <a:path h="2557799" w="5668252">
                  <a:moveTo>
                    <a:pt x="0" y="0"/>
                  </a:moveTo>
                  <a:lnTo>
                    <a:pt x="5668252" y="0"/>
                  </a:lnTo>
                  <a:lnTo>
                    <a:pt x="5668252" y="2557798"/>
                  </a:lnTo>
                  <a:lnTo>
                    <a:pt x="0" y="2557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7526858"/>
              <a:ext cx="5668252" cy="2536543"/>
            </a:xfrm>
            <a:custGeom>
              <a:avLst/>
              <a:gdLst/>
              <a:ahLst/>
              <a:cxnLst/>
              <a:rect r="r" b="b" t="t" l="l"/>
              <a:pathLst>
                <a:path h="2536543" w="5668252">
                  <a:moveTo>
                    <a:pt x="0" y="0"/>
                  </a:moveTo>
                  <a:lnTo>
                    <a:pt x="5668252" y="0"/>
                  </a:lnTo>
                  <a:lnTo>
                    <a:pt x="5668252" y="2536543"/>
                  </a:lnTo>
                  <a:lnTo>
                    <a:pt x="0" y="2536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5668252" cy="10063401"/>
              <a:chOff x="0" y="0"/>
              <a:chExt cx="1199065" cy="21288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99065" cy="2128818"/>
              </a:xfrm>
              <a:custGeom>
                <a:avLst/>
                <a:gdLst/>
                <a:ahLst/>
                <a:cxnLst/>
                <a:rect r="r" b="b" t="t" l="l"/>
                <a:pathLst>
                  <a:path h="2128818" w="1199065">
                    <a:moveTo>
                      <a:pt x="0" y="0"/>
                    </a:moveTo>
                    <a:lnTo>
                      <a:pt x="1199065" y="0"/>
                    </a:lnTo>
                    <a:lnTo>
                      <a:pt x="1199065" y="2128818"/>
                    </a:lnTo>
                    <a:lnTo>
                      <a:pt x="0" y="21288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9CADB7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1199065" cy="2195493"/>
              </a:xfrm>
              <a:prstGeom prst="rect">
                <a:avLst/>
              </a:prstGeom>
            </p:spPr>
            <p:txBody>
              <a:bodyPr anchor="ctr" rtlCol="false" tIns="47436" lIns="47436" bIns="47436" rIns="47436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6086164" y="3300802"/>
            <a:ext cx="4603794" cy="6449259"/>
            <a:chOff x="0" y="0"/>
            <a:chExt cx="6138393" cy="85990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38393" cy="2984793"/>
            </a:xfrm>
            <a:custGeom>
              <a:avLst/>
              <a:gdLst/>
              <a:ahLst/>
              <a:cxnLst/>
              <a:rect r="r" b="b" t="t" l="l"/>
              <a:pathLst>
                <a:path h="2984793" w="6138393">
                  <a:moveTo>
                    <a:pt x="0" y="0"/>
                  </a:moveTo>
                  <a:lnTo>
                    <a:pt x="6138393" y="0"/>
                  </a:lnTo>
                  <a:lnTo>
                    <a:pt x="6138393" y="2984793"/>
                  </a:lnTo>
                  <a:lnTo>
                    <a:pt x="0" y="2984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984793"/>
              <a:ext cx="6138393" cy="2820070"/>
            </a:xfrm>
            <a:custGeom>
              <a:avLst/>
              <a:gdLst/>
              <a:ahLst/>
              <a:cxnLst/>
              <a:rect r="r" b="b" t="t" l="l"/>
              <a:pathLst>
                <a:path h="2820070" w="6138393">
                  <a:moveTo>
                    <a:pt x="0" y="0"/>
                  </a:moveTo>
                  <a:lnTo>
                    <a:pt x="6138393" y="0"/>
                  </a:lnTo>
                  <a:lnTo>
                    <a:pt x="6138393" y="2820071"/>
                  </a:lnTo>
                  <a:lnTo>
                    <a:pt x="0" y="2820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755" b="-1431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804864"/>
              <a:ext cx="6138393" cy="2794148"/>
            </a:xfrm>
            <a:custGeom>
              <a:avLst/>
              <a:gdLst/>
              <a:ahLst/>
              <a:cxnLst/>
              <a:rect r="r" b="b" t="t" l="l"/>
              <a:pathLst>
                <a:path h="2794148" w="6138393">
                  <a:moveTo>
                    <a:pt x="0" y="0"/>
                  </a:moveTo>
                  <a:lnTo>
                    <a:pt x="6138393" y="0"/>
                  </a:lnTo>
                  <a:lnTo>
                    <a:pt x="6138393" y="2794148"/>
                  </a:lnTo>
                  <a:lnTo>
                    <a:pt x="0" y="2794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92" t="0" r="-1411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6138393" cy="8599012"/>
              <a:chOff x="0" y="0"/>
              <a:chExt cx="1279845" cy="179288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79845" cy="1792880"/>
              </a:xfrm>
              <a:custGeom>
                <a:avLst/>
                <a:gdLst/>
                <a:ahLst/>
                <a:cxnLst/>
                <a:rect r="r" b="b" t="t" l="l"/>
                <a:pathLst>
                  <a:path h="1792880" w="1279845">
                    <a:moveTo>
                      <a:pt x="0" y="0"/>
                    </a:moveTo>
                    <a:lnTo>
                      <a:pt x="1279845" y="0"/>
                    </a:lnTo>
                    <a:lnTo>
                      <a:pt x="1279845" y="1792880"/>
                    </a:lnTo>
                    <a:lnTo>
                      <a:pt x="0" y="17928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9CADB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1279845" cy="18595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1598437" y="5259700"/>
            <a:ext cx="4720415" cy="4490361"/>
            <a:chOff x="0" y="0"/>
            <a:chExt cx="6293887" cy="59871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93887" cy="2871586"/>
            </a:xfrm>
            <a:custGeom>
              <a:avLst/>
              <a:gdLst/>
              <a:ahLst/>
              <a:cxnLst/>
              <a:rect r="r" b="b" t="t" l="l"/>
              <a:pathLst>
                <a:path h="2871586" w="6293887">
                  <a:moveTo>
                    <a:pt x="0" y="0"/>
                  </a:moveTo>
                  <a:lnTo>
                    <a:pt x="6293887" y="0"/>
                  </a:lnTo>
                  <a:lnTo>
                    <a:pt x="6293887" y="2871586"/>
                  </a:lnTo>
                  <a:lnTo>
                    <a:pt x="0" y="2871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060491"/>
              <a:ext cx="6293887" cy="2926657"/>
            </a:xfrm>
            <a:custGeom>
              <a:avLst/>
              <a:gdLst/>
              <a:ahLst/>
              <a:cxnLst/>
              <a:rect r="r" b="b" t="t" l="l"/>
              <a:pathLst>
                <a:path h="2926657" w="6293887">
                  <a:moveTo>
                    <a:pt x="0" y="0"/>
                  </a:moveTo>
                  <a:lnTo>
                    <a:pt x="6293887" y="0"/>
                  </a:lnTo>
                  <a:lnTo>
                    <a:pt x="6293887" y="2926657"/>
                  </a:lnTo>
                  <a:lnTo>
                    <a:pt x="0" y="2926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6293887" cy="5987148"/>
              <a:chOff x="0" y="0"/>
              <a:chExt cx="1306123" cy="12424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06123" cy="1242468"/>
              </a:xfrm>
              <a:custGeom>
                <a:avLst/>
                <a:gdLst/>
                <a:ahLst/>
                <a:cxnLst/>
                <a:rect r="r" b="b" t="t" l="l"/>
                <a:pathLst>
                  <a:path h="1242468" w="1306123">
                    <a:moveTo>
                      <a:pt x="0" y="0"/>
                    </a:moveTo>
                    <a:lnTo>
                      <a:pt x="1306123" y="0"/>
                    </a:lnTo>
                    <a:lnTo>
                      <a:pt x="1306123" y="1242468"/>
                    </a:lnTo>
                    <a:lnTo>
                      <a:pt x="0" y="12424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9CADB7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306123" cy="13091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764941" y="517525"/>
            <a:ext cx="10399168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Visualization - 3 Use Cases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4941" y="1620491"/>
            <a:ext cx="3948760" cy="47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By Track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86164" y="2603744"/>
            <a:ext cx="5077945" cy="47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By Programming Language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98437" y="4671697"/>
            <a:ext cx="5077945" cy="47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By Difficulty</a:t>
            </a:r>
          </a:p>
        </p:txBody>
      </p:sp>
      <p:sp>
        <p:nvSpPr>
          <p:cNvPr name="AutoShape 28" id="28"/>
          <p:cNvSpPr/>
          <p:nvPr/>
        </p:nvSpPr>
        <p:spPr>
          <a:xfrm>
            <a:off x="764941" y="460375"/>
            <a:ext cx="523984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DAG6aD7UZvc</dc:identifier>
  <dcterms:modified xsi:type="dcterms:W3CDTF">2011-08-01T06:04:30Z</dcterms:modified>
  <cp:revision>1</cp:revision>
  <dc:title>Information Management</dc:title>
</cp:coreProperties>
</file>